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docx" ContentType="application/vnd.openxmlformats-officedocument.wordprocessingml.document"/>
  <Default Extension="tif" ContentType="image/tif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3" r:id="rId1"/>
  </p:sldMasterIdLst>
  <p:notesMasterIdLst>
    <p:notesMasterId r:id="rId101"/>
  </p:notesMasterIdLst>
  <p:handoutMasterIdLst>
    <p:handoutMasterId r:id="rId102"/>
  </p:handoutMasterIdLst>
  <p:sldIdLst>
    <p:sldId id="1016" r:id="rId2"/>
    <p:sldId id="307" r:id="rId3"/>
    <p:sldId id="533" r:id="rId4"/>
    <p:sldId id="444" r:id="rId5"/>
    <p:sldId id="836" r:id="rId6"/>
    <p:sldId id="842" r:id="rId7"/>
    <p:sldId id="848" r:id="rId8"/>
    <p:sldId id="857" r:id="rId9"/>
    <p:sldId id="844" r:id="rId10"/>
    <p:sldId id="845" r:id="rId11"/>
    <p:sldId id="1015" r:id="rId12"/>
    <p:sldId id="882" r:id="rId13"/>
    <p:sldId id="1017" r:id="rId14"/>
    <p:sldId id="315" r:id="rId15"/>
    <p:sldId id="968" r:id="rId16"/>
    <p:sldId id="749" r:id="rId17"/>
    <p:sldId id="751" r:id="rId18"/>
    <p:sldId id="883" r:id="rId19"/>
    <p:sldId id="1013" r:id="rId20"/>
    <p:sldId id="885" r:id="rId21"/>
    <p:sldId id="969" r:id="rId22"/>
    <p:sldId id="752" r:id="rId23"/>
    <p:sldId id="1007" r:id="rId24"/>
    <p:sldId id="841" r:id="rId25"/>
    <p:sldId id="467" r:id="rId26"/>
    <p:sldId id="1018" r:id="rId27"/>
    <p:sldId id="539" r:id="rId28"/>
    <p:sldId id="972" r:id="rId29"/>
    <p:sldId id="971" r:id="rId30"/>
    <p:sldId id="973" r:id="rId31"/>
    <p:sldId id="477" r:id="rId32"/>
    <p:sldId id="887" r:id="rId33"/>
    <p:sldId id="785" r:id="rId34"/>
    <p:sldId id="863" r:id="rId35"/>
    <p:sldId id="866" r:id="rId36"/>
    <p:sldId id="865" r:id="rId37"/>
    <p:sldId id="867" r:id="rId38"/>
    <p:sldId id="975" r:id="rId39"/>
    <p:sldId id="976" r:id="rId40"/>
    <p:sldId id="979" r:id="rId41"/>
    <p:sldId id="1019" r:id="rId42"/>
    <p:sldId id="981" r:id="rId43"/>
    <p:sldId id="989" r:id="rId44"/>
    <p:sldId id="990" r:id="rId45"/>
    <p:sldId id="992" r:id="rId46"/>
    <p:sldId id="993" r:id="rId47"/>
    <p:sldId id="982" r:id="rId48"/>
    <p:sldId id="1009" r:id="rId49"/>
    <p:sldId id="888" r:id="rId50"/>
    <p:sldId id="889" r:id="rId51"/>
    <p:sldId id="890" r:id="rId52"/>
    <p:sldId id="1022" r:id="rId53"/>
    <p:sldId id="1021" r:id="rId54"/>
    <p:sldId id="903" r:id="rId55"/>
    <p:sldId id="902" r:id="rId56"/>
    <p:sldId id="1023" r:id="rId57"/>
    <p:sldId id="914" r:id="rId58"/>
    <p:sldId id="910" r:id="rId59"/>
    <p:sldId id="911" r:id="rId60"/>
    <p:sldId id="891" r:id="rId61"/>
    <p:sldId id="892" r:id="rId62"/>
    <p:sldId id="893" r:id="rId63"/>
    <p:sldId id="915" r:id="rId64"/>
    <p:sldId id="896" r:id="rId65"/>
    <p:sldId id="897" r:id="rId66"/>
    <p:sldId id="898" r:id="rId67"/>
    <p:sldId id="994" r:id="rId68"/>
    <p:sldId id="916" r:id="rId69"/>
    <p:sldId id="917" r:id="rId70"/>
    <p:sldId id="918" r:id="rId71"/>
    <p:sldId id="919" r:id="rId72"/>
    <p:sldId id="920" r:id="rId73"/>
    <p:sldId id="921" r:id="rId74"/>
    <p:sldId id="922" r:id="rId75"/>
    <p:sldId id="901" r:id="rId76"/>
    <p:sldId id="1010" r:id="rId77"/>
    <p:sldId id="923" r:id="rId78"/>
    <p:sldId id="931" r:id="rId79"/>
    <p:sldId id="932" r:id="rId80"/>
    <p:sldId id="933" r:id="rId81"/>
    <p:sldId id="935" r:id="rId82"/>
    <p:sldId id="948" r:id="rId83"/>
    <p:sldId id="949" r:id="rId84"/>
    <p:sldId id="936" r:id="rId85"/>
    <p:sldId id="950" r:id="rId86"/>
    <p:sldId id="1011" r:id="rId87"/>
    <p:sldId id="657" r:id="rId88"/>
    <p:sldId id="817" r:id="rId89"/>
    <p:sldId id="819" r:id="rId90"/>
    <p:sldId id="820" r:id="rId91"/>
    <p:sldId id="952" r:id="rId92"/>
    <p:sldId id="998" r:id="rId93"/>
    <p:sldId id="953" r:id="rId94"/>
    <p:sldId id="999" r:id="rId95"/>
    <p:sldId id="1000" r:id="rId96"/>
    <p:sldId id="1002" r:id="rId97"/>
    <p:sldId id="1012" r:id="rId98"/>
    <p:sldId id="710" r:id="rId99"/>
    <p:sldId id="960" r:id="rId100"/>
  </p:sldIdLst>
  <p:sldSz cx="12190413" cy="6859588"/>
  <p:notesSz cx="6858000" cy="9144000"/>
  <p:defaultTextStyle>
    <a:defPPr>
      <a:defRPr lang="zh-CN"/>
    </a:defPPr>
    <a:lvl1pPr marL="0" algn="l" defTabSz="121914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570" algn="l" defTabSz="121914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140" algn="l" defTabSz="121914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709" algn="l" defTabSz="121914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8278" algn="l" defTabSz="121914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848" algn="l" defTabSz="121914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7418" algn="l" defTabSz="121914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987" algn="l" defTabSz="121914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6557" algn="l" defTabSz="121914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0066FF"/>
    <a:srgbClr val="FF7C80"/>
    <a:srgbClr val="FF0000"/>
    <a:srgbClr val="FF5050"/>
    <a:srgbClr val="00CCFF"/>
    <a:srgbClr val="F0B4AE"/>
    <a:srgbClr val="0000CC"/>
    <a:srgbClr val="0033CC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浅色样式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35758FB7-9AC5-4552-8A53-C91805E547FA}" styleName="主题样式 1 - 强调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8A107856-5554-42FB-B03E-39F5DBC370BA}" styleName="中度样式 4 - 强调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176" autoAdjust="0"/>
    <p:restoredTop sz="92254" autoAdjust="0"/>
  </p:normalViewPr>
  <p:slideViewPr>
    <p:cSldViewPr>
      <p:cViewPr>
        <p:scale>
          <a:sx n="75" d="100"/>
          <a:sy n="75" d="100"/>
        </p:scale>
        <p:origin x="-660" y="-774"/>
      </p:cViewPr>
      <p:guideLst>
        <p:guide orient="horz" pos="2161"/>
        <p:guide pos="3840"/>
      </p:guideLst>
    </p:cSldViewPr>
  </p:slideViewPr>
  <p:outlineViewPr>
    <p:cViewPr>
      <p:scale>
        <a:sx n="33" d="100"/>
        <a:sy n="33" d="100"/>
      </p:scale>
      <p:origin x="0" y="381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6" d="100"/>
          <a:sy n="86" d="100"/>
        </p:scale>
        <p:origin x="-3846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image" Target="../media/image5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emf"/></Relationships>
</file>

<file path=ppt/drawings/_rels/vmlDrawing1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image" Target="../media/image26.e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emf"/><Relationship Id="rId1" Type="http://schemas.openxmlformats.org/officeDocument/2006/relationships/image" Target="../media/image28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emf"/></Relationships>
</file>

<file path=ppt/drawings/_rels/vmlDrawing14.v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3.emf"/><Relationship Id="rId1" Type="http://schemas.openxmlformats.org/officeDocument/2006/relationships/image" Target="../media/image32.emf"/><Relationship Id="rId4" Type="http://schemas.openxmlformats.org/officeDocument/2006/relationships/image" Target="../media/image35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emf"/></Relationships>
</file>

<file path=ppt/drawings/_rels/vmlDrawing19.v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image" Target="../media/image44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20.vml.rels><?xml version="1.0" encoding="UTF-8" standalone="yes"?>
<Relationships xmlns="http://schemas.openxmlformats.org/package/2006/relationships"><Relationship Id="rId2" Type="http://schemas.openxmlformats.org/officeDocument/2006/relationships/image" Target="../media/image48.emf"/><Relationship Id="rId1" Type="http://schemas.openxmlformats.org/officeDocument/2006/relationships/image" Target="../media/image47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0.e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3.e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4.e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62.e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64.emf"/></Relationships>
</file>

<file path=ppt/drawings/_rels/vmlDrawing26.vml.rels><?xml version="1.0" encoding="UTF-8" standalone="yes"?>
<Relationships xmlns="http://schemas.openxmlformats.org/package/2006/relationships"><Relationship Id="rId2" Type="http://schemas.openxmlformats.org/officeDocument/2006/relationships/image" Target="../media/image66.emf"/><Relationship Id="rId1" Type="http://schemas.openxmlformats.org/officeDocument/2006/relationships/image" Target="../media/image65.emf"/></Relationships>
</file>

<file path=ppt/drawings/_rels/vmlDrawing27.vml.rels><?xml version="1.0" encoding="UTF-8" standalone="yes"?>
<Relationships xmlns="http://schemas.openxmlformats.org/package/2006/relationships"><Relationship Id="rId3" Type="http://schemas.openxmlformats.org/officeDocument/2006/relationships/image" Target="../media/image71.emf"/><Relationship Id="rId2" Type="http://schemas.openxmlformats.org/officeDocument/2006/relationships/image" Target="../media/image70.emf"/><Relationship Id="rId1" Type="http://schemas.openxmlformats.org/officeDocument/2006/relationships/image" Target="../media/image69.emf"/><Relationship Id="rId4" Type="http://schemas.openxmlformats.org/officeDocument/2006/relationships/image" Target="../media/image72.emf"/></Relationships>
</file>

<file path=ppt/drawings/_rels/vmlDrawing28.vml.rels><?xml version="1.0" encoding="UTF-8" standalone="yes"?>
<Relationships xmlns="http://schemas.openxmlformats.org/package/2006/relationships"><Relationship Id="rId3" Type="http://schemas.openxmlformats.org/officeDocument/2006/relationships/image" Target="../media/image80.emf"/><Relationship Id="rId2" Type="http://schemas.openxmlformats.org/officeDocument/2006/relationships/image" Target="../media/image79.emf"/><Relationship Id="rId1" Type="http://schemas.openxmlformats.org/officeDocument/2006/relationships/image" Target="../media/image78.emf"/></Relationships>
</file>

<file path=ppt/drawings/_rels/vmlDrawing29.vml.rels><?xml version="1.0" encoding="UTF-8" standalone="yes"?>
<Relationships xmlns="http://schemas.openxmlformats.org/package/2006/relationships"><Relationship Id="rId3" Type="http://schemas.openxmlformats.org/officeDocument/2006/relationships/image" Target="../media/image85.emf"/><Relationship Id="rId2" Type="http://schemas.openxmlformats.org/officeDocument/2006/relationships/image" Target="../media/image84.emf"/><Relationship Id="rId1" Type="http://schemas.openxmlformats.org/officeDocument/2006/relationships/image" Target="../media/image83.e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image" Target="../media/image10.e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86.emf"/></Relationships>
</file>

<file path=ppt/drawings/_rels/vmlDrawing31.vml.rels><?xml version="1.0" encoding="UTF-8" standalone="yes"?>
<Relationships xmlns="http://schemas.openxmlformats.org/package/2006/relationships"><Relationship Id="rId3" Type="http://schemas.openxmlformats.org/officeDocument/2006/relationships/image" Target="../media/image89.emf"/><Relationship Id="rId2" Type="http://schemas.openxmlformats.org/officeDocument/2006/relationships/image" Target="../media/image88.emf"/><Relationship Id="rId1" Type="http://schemas.openxmlformats.org/officeDocument/2006/relationships/image" Target="../media/image87.emf"/></Relationships>
</file>

<file path=ppt/drawings/_rels/vmlDrawing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93.emf"/></Relationships>
</file>

<file path=ppt/drawings/_rels/vmlDrawing33.vml.rels><?xml version="1.0" encoding="UTF-8" standalone="yes"?>
<Relationships xmlns="http://schemas.openxmlformats.org/package/2006/relationships"><Relationship Id="rId2" Type="http://schemas.openxmlformats.org/officeDocument/2006/relationships/image" Target="../media/image96.emf"/><Relationship Id="rId1" Type="http://schemas.openxmlformats.org/officeDocument/2006/relationships/image" Target="../media/image95.emf"/></Relationships>
</file>

<file path=ppt/drawings/_rels/vmlDrawing34.vml.rels><?xml version="1.0" encoding="UTF-8" standalone="yes"?>
<Relationships xmlns="http://schemas.openxmlformats.org/package/2006/relationships"><Relationship Id="rId1" Type="http://schemas.openxmlformats.org/officeDocument/2006/relationships/image" Target="../media/image97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image" Target="../media/image15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image" Target="../media/image2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D594FB-2808-45A5-BDC8-80C0F481B27E}" type="datetimeFigureOut">
              <a:rPr lang="zh-CN" altLang="en-US" smtClean="0"/>
              <a:t>2016-10-26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5B4082-C5AE-46D0-A000-D929E8B2595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36699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9FAA0F-2349-45DA-9EBD-9D94C9A1CFA0}" type="datetimeFigureOut">
              <a:rPr lang="zh-CN" altLang="en-US" smtClean="0"/>
              <a:t>2016-10-26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F37086-15D0-443D-AF17-A3F21825C0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63529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14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570" algn="l" defTabSz="121914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140" algn="l" defTabSz="121914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709" algn="l" defTabSz="121914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278" algn="l" defTabSz="121914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848" algn="l" defTabSz="121914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418" algn="l" defTabSz="121914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987" algn="l" defTabSz="121914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557" algn="l" defTabSz="121914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F37086-15D0-443D-AF17-A3F21825C045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13043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F37086-15D0-443D-AF17-A3F21825C045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13043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F37086-15D0-443D-AF17-A3F21825C045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13043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91taoke.com/" TargetMode="Externa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20472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解题探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40905" y="1"/>
            <a:ext cx="12190413" cy="634846"/>
          </a:xfrm>
          <a:prstGeom prst="rect">
            <a:avLst/>
          </a:prstGeom>
          <a:solidFill>
            <a:srgbClr val="C25C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 userDrawn="1"/>
        </p:nvGrpSpPr>
        <p:grpSpPr>
          <a:xfrm>
            <a:off x="1" y="-2"/>
            <a:ext cx="1836949" cy="634848"/>
            <a:chOff x="0" y="-2"/>
            <a:chExt cx="1377891" cy="634701"/>
          </a:xfrm>
          <a:solidFill>
            <a:srgbClr val="FFC000"/>
          </a:solidFill>
        </p:grpSpPr>
        <p:sp>
          <p:nvSpPr>
            <p:cNvPr id="4" name="矩形 3"/>
            <p:cNvSpPr/>
            <p:nvPr/>
          </p:nvSpPr>
          <p:spPr>
            <a:xfrm>
              <a:off x="0" y="0"/>
              <a:ext cx="708343" cy="634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  <p:sp>
          <p:nvSpPr>
            <p:cNvPr id="5" name="直角三角形 4"/>
            <p:cNvSpPr/>
            <p:nvPr/>
          </p:nvSpPr>
          <p:spPr>
            <a:xfrm flipV="1">
              <a:off x="708342" y="-2"/>
              <a:ext cx="669549" cy="634699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7" name="文本框 39"/>
          <p:cNvSpPr txBox="1"/>
          <p:nvPr userDrawn="1"/>
        </p:nvSpPr>
        <p:spPr>
          <a:xfrm>
            <a:off x="190550" y="-87270"/>
            <a:ext cx="6480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 smtClean="0">
                <a:solidFill>
                  <a:srgbClr val="C25C17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2</a:t>
            </a:r>
            <a:endParaRPr lang="zh-CN" altLang="en-US" sz="4800" b="1" dirty="0">
              <a:solidFill>
                <a:srgbClr val="C25C17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 userDrawn="1"/>
        </p:nvSpPr>
        <p:spPr>
          <a:xfrm>
            <a:off x="1774727" y="36716"/>
            <a:ext cx="1826141" cy="5849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/>
                <a:ea typeface="微软雅黑"/>
              </a:rPr>
              <a:t>解题探究</a:t>
            </a:r>
            <a:endParaRPr kumimoji="0" lang="zh-CN" altLang="en-US" sz="32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26858258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归纳总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40905" y="1"/>
            <a:ext cx="12190413" cy="634846"/>
          </a:xfrm>
          <a:prstGeom prst="rect">
            <a:avLst/>
          </a:prstGeom>
          <a:solidFill>
            <a:srgbClr val="C25C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 userDrawn="1"/>
        </p:nvGrpSpPr>
        <p:grpSpPr>
          <a:xfrm>
            <a:off x="1" y="-2"/>
            <a:ext cx="1836949" cy="634848"/>
            <a:chOff x="0" y="-2"/>
            <a:chExt cx="1377891" cy="634701"/>
          </a:xfrm>
          <a:solidFill>
            <a:srgbClr val="FFC000"/>
          </a:solidFill>
        </p:grpSpPr>
        <p:sp>
          <p:nvSpPr>
            <p:cNvPr id="4" name="矩形 3"/>
            <p:cNvSpPr/>
            <p:nvPr/>
          </p:nvSpPr>
          <p:spPr>
            <a:xfrm>
              <a:off x="0" y="0"/>
              <a:ext cx="708343" cy="634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  <p:sp>
          <p:nvSpPr>
            <p:cNvPr id="5" name="直角三角形 4"/>
            <p:cNvSpPr/>
            <p:nvPr/>
          </p:nvSpPr>
          <p:spPr>
            <a:xfrm flipV="1">
              <a:off x="708342" y="-2"/>
              <a:ext cx="669549" cy="634699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8" name="矩形 7"/>
          <p:cNvSpPr/>
          <p:nvPr userDrawn="1"/>
        </p:nvSpPr>
        <p:spPr>
          <a:xfrm>
            <a:off x="1918742" y="36716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zh-CN" sz="3200" b="1" i="0" u="none" strike="noStrike" kern="0" cap="none" spc="0" normalizeH="0" baseline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规律方法</a:t>
            </a:r>
            <a:endParaRPr kumimoji="0" lang="zh-CN" altLang="zh-CN" sz="3200" b="1" i="0" u="none" strike="noStrike" kern="0" cap="none" spc="0" normalizeH="0" baseline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525430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反思归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40905" y="1"/>
            <a:ext cx="12190413" cy="634846"/>
          </a:xfrm>
          <a:prstGeom prst="rect">
            <a:avLst/>
          </a:prstGeom>
          <a:solidFill>
            <a:srgbClr val="C25C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 userDrawn="1"/>
        </p:nvGrpSpPr>
        <p:grpSpPr>
          <a:xfrm>
            <a:off x="1" y="-2"/>
            <a:ext cx="1836949" cy="634848"/>
            <a:chOff x="0" y="-2"/>
            <a:chExt cx="1377891" cy="634701"/>
          </a:xfrm>
          <a:solidFill>
            <a:srgbClr val="FFC000"/>
          </a:solidFill>
        </p:grpSpPr>
        <p:sp>
          <p:nvSpPr>
            <p:cNvPr id="4" name="矩形 3"/>
            <p:cNvSpPr/>
            <p:nvPr/>
          </p:nvSpPr>
          <p:spPr>
            <a:xfrm>
              <a:off x="0" y="0"/>
              <a:ext cx="708343" cy="634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  <p:sp>
          <p:nvSpPr>
            <p:cNvPr id="5" name="直角三角形 4"/>
            <p:cNvSpPr/>
            <p:nvPr/>
          </p:nvSpPr>
          <p:spPr>
            <a:xfrm flipV="1">
              <a:off x="708342" y="-2"/>
              <a:ext cx="669549" cy="634699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8" name="矩形 7"/>
          <p:cNvSpPr/>
          <p:nvPr userDrawn="1"/>
        </p:nvSpPr>
        <p:spPr>
          <a:xfrm>
            <a:off x="1774727" y="36716"/>
            <a:ext cx="1826141" cy="5849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1219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反思归纳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355387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9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7"/>
          <p:cNvSpPr>
            <a:spLocks noChangeArrowheads="1"/>
          </p:cNvSpPr>
          <p:nvPr userDrawn="1"/>
        </p:nvSpPr>
        <p:spPr bwMode="gray">
          <a:xfrm>
            <a:off x="2" y="2216060"/>
            <a:ext cx="12190413" cy="2223023"/>
          </a:xfrm>
          <a:prstGeom prst="rect">
            <a:avLst/>
          </a:prstGeom>
          <a:solidFill>
            <a:srgbClr val="00CCFF"/>
          </a:solidFill>
          <a:ln w="9525">
            <a:noFill/>
            <a:miter lim="800000"/>
            <a:headEnd/>
            <a:tailEnd/>
          </a:ln>
        </p:spPr>
        <p:txBody>
          <a:bodyPr wrap="none" lIns="91375" tIns="45688" rIns="91375" bIns="45688" anchor="ctr"/>
          <a:lstStyle/>
          <a:p>
            <a:pPr>
              <a:defRPr/>
            </a:pPr>
            <a:endParaRPr lang="zh-CN" altLang="en-US" kern="0">
              <a:solidFill>
                <a:sysClr val="windowText" lastClr="000000"/>
              </a:solidFill>
              <a:latin typeface="Arial"/>
            </a:endParaRPr>
          </a:p>
        </p:txBody>
      </p:sp>
      <p:sp>
        <p:nvSpPr>
          <p:cNvPr id="3" name="矩形 2"/>
          <p:cNvSpPr/>
          <p:nvPr userDrawn="1"/>
        </p:nvSpPr>
        <p:spPr>
          <a:xfrm>
            <a:off x="3790218" y="2235463"/>
            <a:ext cx="5113300" cy="1553060"/>
          </a:xfrm>
          <a:prstGeom prst="rect">
            <a:avLst/>
          </a:prstGeom>
        </p:spPr>
        <p:txBody>
          <a:bodyPr wrap="square" lIns="91410" tIns="45704" rIns="91410" bIns="45704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zh-CN" altLang="en-US" sz="7300" b="1" dirty="0" smtClean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25400" stA="30000" endPos="30000" dist="50800" dir="5400000" sy="-100000" algn="bl" rotWithShape="0"/>
                </a:effectLst>
                <a:latin typeface="微软雅黑" pitchFamily="34" charset="-122"/>
                <a:ea typeface="微软雅黑" pitchFamily="34" charset="-122"/>
              </a:rPr>
              <a:t>本课结束</a:t>
            </a:r>
            <a:endParaRPr lang="zh-CN" altLang="en-US" sz="7300" b="1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25400" stA="30000" endPos="30000" dist="50800" dir="5400000" sy="-100000" algn="bl" rotWithShape="0"/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标题 1"/>
          <p:cNvSpPr txBox="1">
            <a:spLocks/>
          </p:cNvSpPr>
          <p:nvPr userDrawn="1"/>
        </p:nvSpPr>
        <p:spPr>
          <a:xfrm>
            <a:off x="2793174" y="3468211"/>
            <a:ext cx="5471896" cy="1215276"/>
          </a:xfrm>
          <a:prstGeom prst="rect">
            <a:avLst/>
          </a:prstGeom>
        </p:spPr>
        <p:txBody>
          <a:bodyPr vert="horz" lIns="91412" tIns="45707" rIns="91412" bIns="45707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更多精彩内容请登录：</a:t>
            </a:r>
          </a:p>
        </p:txBody>
      </p:sp>
      <p:sp>
        <p:nvSpPr>
          <p:cNvPr id="5" name="标题 1">
            <a:hlinkClick r:id="rId2"/>
          </p:cNvPr>
          <p:cNvSpPr txBox="1">
            <a:spLocks/>
          </p:cNvSpPr>
          <p:nvPr userDrawn="1"/>
        </p:nvSpPr>
        <p:spPr>
          <a:xfrm>
            <a:off x="5896105" y="3429795"/>
            <a:ext cx="3968431" cy="1215276"/>
          </a:xfrm>
          <a:prstGeom prst="rect">
            <a:avLst/>
          </a:prstGeom>
        </p:spPr>
        <p:txBody>
          <a:bodyPr vert="horz" lIns="91412" tIns="45707" rIns="91412" bIns="45707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27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www.91taoke.com</a:t>
            </a:r>
            <a:endParaRPr lang="zh-CN" altLang="en-US" sz="27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20346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43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367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98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498" tmFilter="0, 0; 0.125,0.2665; 0.25,0.4; 0.375,0.465; 0.5,0.5;  0.625,0.535; 0.75,0.6; 0.875,0.7335; 1,1">
                                          <p:stCondLst>
                                            <p:cond delay="49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49" tmFilter="0, 0; 0.125,0.2665; 0.25,0.4; 0.375,0.465; 0.5,0.5;  0.625,0.535; 0.75,0.6; 0.875,0.7335; 1,1">
                                          <p:stCondLst>
                                            <p:cond delay="993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23" tmFilter="0, 0; 0.125,0.2665; 0.25,0.4; 0.375,0.465; 0.5,0.5;  0.625,0.535; 0.75,0.6; 0.875,0.7335; 1,1">
                                          <p:stCondLst>
                                            <p:cond delay="12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0">
                                          <p:stCondLst>
                                            <p:cond delay="487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24" decel="50000">
                                          <p:stCondLst>
                                            <p:cond delay="507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0">
                                          <p:stCondLst>
                                            <p:cond delay="98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24" decel="50000">
                                          <p:stCondLst>
                                            <p:cond delay="100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0">
                                          <p:stCondLst>
                                            <p:cond delay="1231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24" decel="50000">
                                          <p:stCondLst>
                                            <p:cond delay="1251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0">
                                          <p:stCondLst>
                                            <p:cond delay="13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24" decel="50000">
                                          <p:stCondLst>
                                            <p:cond delay="13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43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367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498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498" tmFilter="0, 0; 0.125,0.2665; 0.25,0.4; 0.375,0.465; 0.5,0.5;  0.625,0.535; 0.75,0.6; 0.875,0.7335; 1,1">
                                          <p:stCondLst>
                                            <p:cond delay="49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49" tmFilter="0, 0; 0.125,0.2665; 0.25,0.4; 0.375,0.465; 0.5,0.5;  0.625,0.535; 0.75,0.6; 0.875,0.7335; 1,1">
                                          <p:stCondLst>
                                            <p:cond delay="993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23" tmFilter="0, 0; 0.125,0.2665; 0.25,0.4; 0.375,0.465; 0.5,0.5;  0.625,0.535; 0.75,0.6; 0.875,0.7335; 1,1">
                                          <p:stCondLst>
                                            <p:cond delay="12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0">
                                          <p:stCondLst>
                                            <p:cond delay="487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24" decel="50000">
                                          <p:stCondLst>
                                            <p:cond delay="507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0">
                                          <p:stCondLst>
                                            <p:cond delay="98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24" decel="50000">
                                          <p:stCondLst>
                                            <p:cond delay="100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0">
                                          <p:stCondLst>
                                            <p:cond delay="1231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24" decel="50000">
                                          <p:stCondLst>
                                            <p:cond delay="1251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0">
                                          <p:stCondLst>
                                            <p:cond delay="13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24" decel="50000">
                                          <p:stCondLst>
                                            <p:cond delay="13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834287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174640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46"/>
          <p:cNvSpPr>
            <a:spLocks noChangeArrowheads="1"/>
          </p:cNvSpPr>
          <p:nvPr userDrawn="1"/>
        </p:nvSpPr>
        <p:spPr bwMode="gray">
          <a:xfrm>
            <a:off x="-370369" y="10718"/>
            <a:ext cx="12880358" cy="616092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F8F8F8"/>
              </a:gs>
              <a:gs pos="100000">
                <a:srgbClr val="F8F8F8">
                  <a:gamma/>
                  <a:shade val="76471"/>
                  <a:invGamma/>
                </a:srgbClr>
              </a:gs>
            </a:gsLst>
            <a:lin ang="5400000" scaled="1"/>
          </a:gradFill>
          <a:ln w="19050">
            <a:solidFill>
              <a:srgbClr val="C0C0C0"/>
            </a:solidFill>
            <a:round/>
            <a:headEnd/>
            <a:tailEnd/>
          </a:ln>
          <a:effectLst>
            <a:outerShdw dist="53882" dir="2700000" algn="ctr" rotWithShape="0">
              <a:srgbClr val="292929">
                <a:alpha val="50000"/>
              </a:srgbClr>
            </a:outerShdw>
          </a:effectLst>
        </p:spPr>
        <p:txBody>
          <a:bodyPr wrap="none" lIns="121898" tIns="60948" rIns="121898" bIns="60948" anchor="ctr"/>
          <a:lstStyle/>
          <a:p>
            <a:pPr algn="ctr">
              <a:defRPr/>
            </a:pPr>
            <a:endParaRPr lang="zh-CN" altLang="en-US" sz="2400" b="1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497922553"/>
              </p:ext>
            </p:extLst>
          </p:nvPr>
        </p:nvGraphicFramePr>
        <p:xfrm>
          <a:off x="201223" y="43238"/>
          <a:ext cx="11653880" cy="5196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2420"/>
                <a:gridCol w="832420"/>
                <a:gridCol w="832420"/>
                <a:gridCol w="832420"/>
                <a:gridCol w="832420"/>
                <a:gridCol w="832420"/>
                <a:gridCol w="832420"/>
                <a:gridCol w="832420"/>
                <a:gridCol w="832420"/>
                <a:gridCol w="832420"/>
                <a:gridCol w="832420"/>
                <a:gridCol w="832420"/>
                <a:gridCol w="832420"/>
                <a:gridCol w="832420"/>
              </a:tblGrid>
              <a:tr h="519643"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zh-CN" altLang="en-US" sz="1900" baseline="0" dirty="0"/>
                    </a:p>
                  </a:txBody>
                  <a:tcPr marL="121904" marR="121904" marT="60974" marB="6097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zh-CN" altLang="en-US" sz="1900" baseline="0" dirty="0"/>
                    </a:p>
                  </a:txBody>
                  <a:tcPr marL="121904" marR="121904" marT="60974" marB="609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zh-CN" altLang="en-US" sz="1900" baseline="0" dirty="0"/>
                    </a:p>
                  </a:txBody>
                  <a:tcPr marL="121904" marR="121904" marT="60974" marB="609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zh-CN" altLang="en-US" sz="1900" baseline="0" dirty="0"/>
                    </a:p>
                  </a:txBody>
                  <a:tcPr marL="121904" marR="121904" marT="60974" marB="609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zh-CN" altLang="en-US" sz="1900" baseline="0" dirty="0"/>
                    </a:p>
                  </a:txBody>
                  <a:tcPr marL="121904" marR="121904" marT="60974" marB="609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zh-CN" altLang="en-US" sz="1900" baseline="0" dirty="0"/>
                    </a:p>
                  </a:txBody>
                  <a:tcPr marL="121904" marR="121904" marT="60974" marB="609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zh-CN" altLang="en-US" sz="1900" baseline="0" dirty="0"/>
                    </a:p>
                  </a:txBody>
                  <a:tcPr marL="121904" marR="121904" marT="60974" marB="609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zh-CN" altLang="en-US" sz="1900" baseline="0" dirty="0"/>
                    </a:p>
                  </a:txBody>
                  <a:tcPr marL="121904" marR="121904" marT="60974" marB="609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zh-CN" altLang="en-US" sz="1900" baseline="0" dirty="0"/>
                    </a:p>
                  </a:txBody>
                  <a:tcPr marL="121904" marR="121904" marT="60974" marB="609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zh-CN" altLang="en-US" sz="1900" baseline="0" dirty="0"/>
                    </a:p>
                  </a:txBody>
                  <a:tcPr marL="121904" marR="121904" marT="60974" marB="609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zh-CN" altLang="en-US" sz="1900" baseline="0" dirty="0"/>
                    </a:p>
                  </a:txBody>
                  <a:tcPr marL="121904" marR="121904" marT="60974" marB="609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zh-CN" altLang="en-US" sz="1900" baseline="0" dirty="0"/>
                    </a:p>
                  </a:txBody>
                  <a:tcPr marL="121904" marR="121904" marT="60974" marB="609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zh-CN" altLang="en-US" sz="1900" baseline="0" dirty="0"/>
                    </a:p>
                  </a:txBody>
                  <a:tcPr marL="121904" marR="121904" marT="60974" marB="609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zh-CN" altLang="en-US" sz="1900" baseline="0" dirty="0"/>
                    </a:p>
                  </a:txBody>
                  <a:tcPr marL="121904" marR="121904" marT="60974" marB="609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579077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63161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028333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0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0" y="0"/>
            <a:ext cx="12190413" cy="6859588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2481922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4_两栏内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46877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521" y="152436"/>
            <a:ext cx="11072958" cy="563693"/>
          </a:xfrm>
          <a:prstGeom prst="rect">
            <a:avLst/>
          </a:prstGeom>
        </p:spPr>
        <p:txBody>
          <a:bodyPr lIns="108850" tIns="54425" rIns="108850" bIns="54425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521" y="1219482"/>
            <a:ext cx="10971372" cy="5106582"/>
          </a:xfrm>
          <a:prstGeom prst="rect">
            <a:avLst/>
          </a:prstGeom>
        </p:spPr>
        <p:txBody>
          <a:bodyPr lIns="108850" tIns="54425" rIns="108850" bIns="54425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304760" y="6569009"/>
            <a:ext cx="3555537" cy="230240"/>
          </a:xfrm>
          <a:prstGeom prst="rect">
            <a:avLst/>
          </a:prstGeom>
          <a:ln/>
        </p:spPr>
        <p:txBody>
          <a:bodyPr lIns="108850" tIns="54425" rIns="108850" bIns="54425"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www.themegallery.com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8025355" y="6580124"/>
            <a:ext cx="3860297" cy="214363"/>
          </a:xfrm>
          <a:prstGeom prst="rect">
            <a:avLst/>
          </a:prstGeom>
          <a:ln/>
        </p:spPr>
        <p:txBody>
          <a:bodyPr lIns="108850" tIns="54425" rIns="108850" bIns="54425"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Company Logo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4368231" y="6573772"/>
            <a:ext cx="2844430" cy="209599"/>
          </a:xfrm>
          <a:prstGeom prst="rect">
            <a:avLst/>
          </a:prstGeom>
          <a:ln/>
        </p:spPr>
        <p:txBody>
          <a:bodyPr lIns="108850" tIns="54425" rIns="108850" bIns="54425"/>
          <a:lstStyle>
            <a:lvl1pPr>
              <a:defRPr/>
            </a:lvl1pPr>
          </a:lstStyle>
          <a:p>
            <a:pPr>
              <a:defRPr/>
            </a:pPr>
            <a:fld id="{D60DAD68-22C9-4361-9219-1EB552F0098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15710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2" descr="F:\张丽\2015\一轮\化学\新建文件夹 (5)\第二章  第1讲-2-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0413" cy="6859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76671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考试标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970" name="Picture 2" descr="C:\Users\Administrator\Desktop\一轮幻灯片用人教\17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701" y="-16222"/>
            <a:ext cx="12203114" cy="6893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7735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考试标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10036561" y="-26589"/>
            <a:ext cx="1891295" cy="880109"/>
            <a:chOff x="11613" y="920823"/>
            <a:chExt cx="1443037" cy="733424"/>
          </a:xfrm>
        </p:grpSpPr>
        <p:pic>
          <p:nvPicPr>
            <p:cNvPr id="3" name="图片 2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13" y="920823"/>
              <a:ext cx="1443037" cy="733424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 userDrawn="1"/>
          </p:nvSpPr>
          <p:spPr>
            <a:xfrm>
              <a:off x="26176" y="991413"/>
              <a:ext cx="13150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000" dirty="0" smtClean="0">
                  <a:solidFill>
                    <a:schemeClr val="bg1"/>
                  </a:solidFill>
                  <a:latin typeface="黑体" panose="02010600030101010101" pitchFamily="2" charset="-122"/>
                  <a:ea typeface="黑体" panose="02010600030101010101" pitchFamily="2" charset="-122"/>
                </a:rPr>
                <a:t>考试标准</a:t>
              </a:r>
              <a:endParaRPr lang="zh-CN" altLang="en-US" sz="3000" dirty="0">
                <a:solidFill>
                  <a:schemeClr val="bg1"/>
                </a:solidFill>
                <a:latin typeface="黑体" panose="02010600030101010101" pitchFamily="2" charset="-122"/>
                <a:ea typeface="黑体" panose="0201060003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263482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考纲要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10036562" y="-26591"/>
            <a:ext cx="1891292" cy="880109"/>
            <a:chOff x="11613" y="920823"/>
            <a:chExt cx="1443037" cy="733424"/>
          </a:xfrm>
        </p:grpSpPr>
        <p:pic>
          <p:nvPicPr>
            <p:cNvPr id="3" name="图片 2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13" y="920823"/>
              <a:ext cx="1443037" cy="733424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 userDrawn="1"/>
          </p:nvSpPr>
          <p:spPr>
            <a:xfrm>
              <a:off x="29719" y="991414"/>
              <a:ext cx="13150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indent="0" algn="l" defTabSz="1219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3000" kern="1200" dirty="0" smtClean="0">
                  <a:solidFill>
                    <a:schemeClr val="bg1"/>
                  </a:solidFill>
                  <a:latin typeface="黑体" panose="02010600030101010101" pitchFamily="2" charset="-122"/>
                  <a:ea typeface="黑体" panose="02010600030101010101" pitchFamily="2" charset="-122"/>
                  <a:cs typeface="+mn-cs"/>
                </a:rPr>
                <a:t>考纲要求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337531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深度思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10036562" y="-26591"/>
            <a:ext cx="1891292" cy="880109"/>
            <a:chOff x="11613" y="920823"/>
            <a:chExt cx="1443037" cy="733424"/>
          </a:xfrm>
        </p:grpSpPr>
        <p:pic>
          <p:nvPicPr>
            <p:cNvPr id="3" name="图片 2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13" y="920823"/>
              <a:ext cx="1443037" cy="733424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 userDrawn="1"/>
          </p:nvSpPr>
          <p:spPr>
            <a:xfrm>
              <a:off x="29719" y="991414"/>
              <a:ext cx="131505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1219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3000" kern="1200" dirty="0" smtClean="0">
                  <a:solidFill>
                    <a:schemeClr val="bg1"/>
                  </a:solidFill>
                  <a:latin typeface="黑体" panose="02010600030101010101" pitchFamily="2" charset="-122"/>
                  <a:ea typeface="黑体" panose="02010600030101010101" pitchFamily="2" charset="-122"/>
                  <a:cs typeface="+mn-cs"/>
                </a:rPr>
                <a:t>深度思考</a:t>
              </a:r>
              <a:endParaRPr lang="zh-CN" altLang="en-US" sz="3000" kern="1200" dirty="0">
                <a:solidFill>
                  <a:schemeClr val="bg1"/>
                </a:solidFill>
                <a:latin typeface="黑体" panose="02010600030101010101" pitchFamily="2" charset="-122"/>
                <a:ea typeface="黑体" panose="02010600030101010101" pitchFamily="2" charset="-122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263484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2" y="0"/>
            <a:ext cx="12190413" cy="6859588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8605035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知识梳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2" y="1"/>
            <a:ext cx="12190413" cy="634846"/>
          </a:xfrm>
          <a:prstGeom prst="rect">
            <a:avLst/>
          </a:prstGeom>
          <a:solidFill>
            <a:srgbClr val="C25C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 userDrawn="1"/>
        </p:nvGrpSpPr>
        <p:grpSpPr>
          <a:xfrm>
            <a:off x="1" y="-2"/>
            <a:ext cx="1836949" cy="634848"/>
            <a:chOff x="0" y="-2"/>
            <a:chExt cx="1377891" cy="634701"/>
          </a:xfrm>
          <a:solidFill>
            <a:srgbClr val="FFC000"/>
          </a:solidFill>
        </p:grpSpPr>
        <p:sp>
          <p:nvSpPr>
            <p:cNvPr id="4" name="矩形 3"/>
            <p:cNvSpPr/>
            <p:nvPr/>
          </p:nvSpPr>
          <p:spPr>
            <a:xfrm>
              <a:off x="0" y="0"/>
              <a:ext cx="708343" cy="634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  <p:sp>
          <p:nvSpPr>
            <p:cNvPr id="5" name="直角三角形 4"/>
            <p:cNvSpPr/>
            <p:nvPr/>
          </p:nvSpPr>
          <p:spPr>
            <a:xfrm flipV="1">
              <a:off x="708342" y="-2"/>
              <a:ext cx="669549" cy="634699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7" name="文本框 39"/>
          <p:cNvSpPr txBox="1"/>
          <p:nvPr userDrawn="1"/>
        </p:nvSpPr>
        <p:spPr>
          <a:xfrm>
            <a:off x="190550" y="-87270"/>
            <a:ext cx="6480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 smtClean="0">
                <a:solidFill>
                  <a:srgbClr val="C25C17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1</a:t>
            </a:r>
            <a:endParaRPr lang="zh-CN" altLang="en-US" sz="4800" b="1" dirty="0">
              <a:solidFill>
                <a:srgbClr val="C25C17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 userDrawn="1"/>
        </p:nvSpPr>
        <p:spPr>
          <a:xfrm>
            <a:off x="1774727" y="36716"/>
            <a:ext cx="1826141" cy="5849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/>
                <a:ea typeface="微软雅黑"/>
              </a:rPr>
              <a:t>知识梳理</a:t>
            </a:r>
            <a:endParaRPr kumimoji="0" lang="zh-CN" altLang="en-US" sz="32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2740110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74279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4" r:id="rId1"/>
    <p:sldLayoutId id="2147483810" r:id="rId2"/>
    <p:sldLayoutId id="2147483811" r:id="rId3"/>
    <p:sldLayoutId id="2147483818" r:id="rId4"/>
    <p:sldLayoutId id="2147483819" r:id="rId5"/>
    <p:sldLayoutId id="2147483820" r:id="rId6"/>
    <p:sldLayoutId id="2147483821" r:id="rId7"/>
    <p:sldLayoutId id="2147483822" r:id="rId8"/>
    <p:sldLayoutId id="2147483823" r:id="rId9"/>
    <p:sldLayoutId id="2147483824" r:id="rId10"/>
    <p:sldLayoutId id="2147483825" r:id="rId11"/>
    <p:sldLayoutId id="2147483826" r:id="rId12"/>
    <p:sldLayoutId id="2147483827" r:id="rId13"/>
    <p:sldLayoutId id="2147483812" r:id="rId14"/>
    <p:sldLayoutId id="2147483813" r:id="rId15"/>
    <p:sldLayoutId id="2147483817" r:id="rId16"/>
    <p:sldLayoutId id="2147483815" r:id="rId17"/>
    <p:sldLayoutId id="2147483816" r:id="rId18"/>
    <p:sldLayoutId id="2147483828" r:id="rId19"/>
    <p:sldLayoutId id="2147483829" r:id="rId20"/>
  </p:sldLayoutIdLst>
  <p:timing>
    <p:tnLst>
      <p:par>
        <p:cTn id="1" dur="indefinite" restart="never" nodeType="tmRoot"/>
      </p:par>
    </p:tnLst>
  </p:timing>
  <p:txStyles>
    <p:titleStyle>
      <a:lvl1pPr algn="ctr" defTabSz="1219140" rtl="0" eaLnBrk="1" latinLnBrk="0" hangingPunct="1">
        <a:spcBef>
          <a:spcPct val="0"/>
        </a:spcBef>
        <a:buNone/>
        <a:defRPr sz="5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78" indent="-457178" algn="l" defTabSz="1219140" rtl="0" eaLnBrk="1" latinLnBrk="0" hangingPunct="1">
        <a:spcBef>
          <a:spcPct val="20000"/>
        </a:spcBef>
        <a:buFont typeface="Arial" pitchFamily="34" charset="0"/>
        <a:buChar char="•"/>
        <a:defRPr sz="4300" kern="1200">
          <a:solidFill>
            <a:schemeClr val="tx1"/>
          </a:solidFill>
          <a:latin typeface="+mn-lt"/>
          <a:ea typeface="+mn-ea"/>
          <a:cs typeface="+mn-cs"/>
        </a:defRPr>
      </a:lvl1pPr>
      <a:lvl2pPr marL="990550" indent="-380981" algn="l" defTabSz="1219140" rtl="0" eaLnBrk="1" latinLnBrk="0" hangingPunct="1">
        <a:spcBef>
          <a:spcPct val="20000"/>
        </a:spcBef>
        <a:buFont typeface="Arial" pitchFamily="34" charset="0"/>
        <a:buChar char="–"/>
        <a:defRPr sz="37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25" indent="-304784" algn="l" defTabSz="121914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493" indent="-304784" algn="l" defTabSz="1219140" rtl="0" eaLnBrk="1" latinLnBrk="0" hangingPunct="1">
        <a:spcBef>
          <a:spcPct val="20000"/>
        </a:spcBef>
        <a:buFont typeface="Arial" pitchFamily="34" charset="0"/>
        <a:buChar char="–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062" indent="-304784" algn="l" defTabSz="1219140" rtl="0" eaLnBrk="1" latinLnBrk="0" hangingPunct="1">
        <a:spcBef>
          <a:spcPct val="20000"/>
        </a:spcBef>
        <a:buFont typeface="Arial" pitchFamily="34" charset="0"/>
        <a:buChar char="»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632" indent="-304784" algn="l" defTabSz="121914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202" indent="-304784" algn="l" defTabSz="121914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772" indent="-304784" algn="l" defTabSz="121914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341" indent="-304784" algn="l" defTabSz="121914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70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40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09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78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48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418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987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557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5.docx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1.emf"/><Relationship Id="rId5" Type="http://schemas.openxmlformats.org/officeDocument/2006/relationships/package" Target="../embeddings/Microsoft_Word_Document6.docx"/><Relationship Id="rId4" Type="http://schemas.openxmlformats.org/officeDocument/2006/relationships/image" Target="../media/image10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7.docx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12.e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" Target="slide20.xml"/><Relationship Id="rId3" Type="http://schemas.openxmlformats.org/officeDocument/2006/relationships/slide" Target="slide14.xml"/><Relationship Id="rId7" Type="http://schemas.openxmlformats.org/officeDocument/2006/relationships/slide" Target="slide19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5.xml"/><Relationship Id="rId6" Type="http://schemas.openxmlformats.org/officeDocument/2006/relationships/slide" Target="slide18.xml"/><Relationship Id="rId5" Type="http://schemas.openxmlformats.org/officeDocument/2006/relationships/slide" Target="slide16.xml"/><Relationship Id="rId4" Type="http://schemas.openxmlformats.org/officeDocument/2006/relationships/slide" Target="slide15.xml"/><Relationship Id="rId9" Type="http://schemas.openxmlformats.org/officeDocument/2006/relationships/slide" Target="slide2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" Target="slide21.xml"/><Relationship Id="rId3" Type="http://schemas.openxmlformats.org/officeDocument/2006/relationships/slide" Target="slide15.xml"/><Relationship Id="rId7" Type="http://schemas.openxmlformats.org/officeDocument/2006/relationships/slide" Target="slide20.xml"/><Relationship Id="rId2" Type="http://schemas.openxmlformats.org/officeDocument/2006/relationships/slide" Target="slide14.xml"/><Relationship Id="rId1" Type="http://schemas.openxmlformats.org/officeDocument/2006/relationships/slideLayout" Target="../slideLayouts/slideLayout10.xml"/><Relationship Id="rId6" Type="http://schemas.openxmlformats.org/officeDocument/2006/relationships/slide" Target="slide19.xml"/><Relationship Id="rId5" Type="http://schemas.openxmlformats.org/officeDocument/2006/relationships/slide" Target="slide18.xml"/><Relationship Id="rId4" Type="http://schemas.openxmlformats.org/officeDocument/2006/relationships/slide" Target="slide16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slide" Target="slide21.xml"/><Relationship Id="rId3" Type="http://schemas.openxmlformats.org/officeDocument/2006/relationships/slide" Target="slide15.xml"/><Relationship Id="rId7" Type="http://schemas.openxmlformats.org/officeDocument/2006/relationships/slide" Target="slide20.xml"/><Relationship Id="rId2" Type="http://schemas.openxmlformats.org/officeDocument/2006/relationships/slide" Target="slide14.xml"/><Relationship Id="rId1" Type="http://schemas.openxmlformats.org/officeDocument/2006/relationships/slideLayout" Target="../slideLayouts/slideLayout15.xml"/><Relationship Id="rId6" Type="http://schemas.openxmlformats.org/officeDocument/2006/relationships/slide" Target="slide19.xml"/><Relationship Id="rId5" Type="http://schemas.openxmlformats.org/officeDocument/2006/relationships/slide" Target="slide18.xml"/><Relationship Id="rId4" Type="http://schemas.openxmlformats.org/officeDocument/2006/relationships/slide" Target="slide16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slide" Target="slide21.xml"/><Relationship Id="rId3" Type="http://schemas.openxmlformats.org/officeDocument/2006/relationships/slide" Target="slide15.xml"/><Relationship Id="rId7" Type="http://schemas.openxmlformats.org/officeDocument/2006/relationships/slide" Target="slide20.xml"/><Relationship Id="rId2" Type="http://schemas.openxmlformats.org/officeDocument/2006/relationships/slide" Target="slide14.xml"/><Relationship Id="rId1" Type="http://schemas.openxmlformats.org/officeDocument/2006/relationships/slideLayout" Target="../slideLayouts/slideLayout15.xml"/><Relationship Id="rId6" Type="http://schemas.openxmlformats.org/officeDocument/2006/relationships/slide" Target="slide19.xml"/><Relationship Id="rId5" Type="http://schemas.openxmlformats.org/officeDocument/2006/relationships/slide" Target="slide18.xml"/><Relationship Id="rId4" Type="http://schemas.openxmlformats.org/officeDocument/2006/relationships/slide" Target="slide16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slide" Target="slide18.xml"/><Relationship Id="rId3" Type="http://schemas.openxmlformats.org/officeDocument/2006/relationships/package" Target="../embeddings/Microsoft_Word_Document8.docx"/><Relationship Id="rId7" Type="http://schemas.openxmlformats.org/officeDocument/2006/relationships/slide" Target="slide16.xml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5.vml"/><Relationship Id="rId6" Type="http://schemas.openxmlformats.org/officeDocument/2006/relationships/slide" Target="slide15.xml"/><Relationship Id="rId11" Type="http://schemas.openxmlformats.org/officeDocument/2006/relationships/slide" Target="slide21.xml"/><Relationship Id="rId5" Type="http://schemas.openxmlformats.org/officeDocument/2006/relationships/slide" Target="slide14.xml"/><Relationship Id="rId10" Type="http://schemas.openxmlformats.org/officeDocument/2006/relationships/slide" Target="slide20.xml"/><Relationship Id="rId4" Type="http://schemas.openxmlformats.org/officeDocument/2006/relationships/image" Target="../media/image14.emf"/><Relationship Id="rId9" Type="http://schemas.openxmlformats.org/officeDocument/2006/relationships/slide" Target="slide19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slide" Target="slide15.xml"/><Relationship Id="rId13" Type="http://schemas.openxmlformats.org/officeDocument/2006/relationships/slide" Target="slide21.xml"/><Relationship Id="rId3" Type="http://schemas.openxmlformats.org/officeDocument/2006/relationships/package" Target="../embeddings/Microsoft_Word_Document9.docx"/><Relationship Id="rId7" Type="http://schemas.openxmlformats.org/officeDocument/2006/relationships/slide" Target="slide14.xml"/><Relationship Id="rId12" Type="http://schemas.openxmlformats.org/officeDocument/2006/relationships/slide" Target="slide20.xml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16.emf"/><Relationship Id="rId11" Type="http://schemas.openxmlformats.org/officeDocument/2006/relationships/slide" Target="slide19.xml"/><Relationship Id="rId5" Type="http://schemas.openxmlformats.org/officeDocument/2006/relationships/package" Target="../embeddings/Microsoft_Word_Document10.docx"/><Relationship Id="rId10" Type="http://schemas.openxmlformats.org/officeDocument/2006/relationships/slide" Target="slide18.xml"/><Relationship Id="rId4" Type="http://schemas.openxmlformats.org/officeDocument/2006/relationships/image" Target="../media/image15.emf"/><Relationship Id="rId9" Type="http://schemas.openxmlformats.org/officeDocument/2006/relationships/slide" Target="slide1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slide" Target="slide20.xml"/><Relationship Id="rId3" Type="http://schemas.openxmlformats.org/officeDocument/2006/relationships/slide" Target="slide14.xml"/><Relationship Id="rId7" Type="http://schemas.openxmlformats.org/officeDocument/2006/relationships/slide" Target="slide19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5.xml"/><Relationship Id="rId6" Type="http://schemas.openxmlformats.org/officeDocument/2006/relationships/slide" Target="slide18.xml"/><Relationship Id="rId5" Type="http://schemas.openxmlformats.org/officeDocument/2006/relationships/slide" Target="slide16.xml"/><Relationship Id="rId4" Type="http://schemas.openxmlformats.org/officeDocument/2006/relationships/slide" Target="slide15.xml"/><Relationship Id="rId9" Type="http://schemas.openxmlformats.org/officeDocument/2006/relationships/slide" Target="slide2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slide" Target="slide18.xml"/><Relationship Id="rId3" Type="http://schemas.openxmlformats.org/officeDocument/2006/relationships/package" Target="../embeddings/Microsoft_Word_Document11.docx"/><Relationship Id="rId7" Type="http://schemas.openxmlformats.org/officeDocument/2006/relationships/slide" Target="slide16.xml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7.vml"/><Relationship Id="rId6" Type="http://schemas.openxmlformats.org/officeDocument/2006/relationships/slide" Target="slide15.xml"/><Relationship Id="rId11" Type="http://schemas.openxmlformats.org/officeDocument/2006/relationships/slide" Target="slide21.xml"/><Relationship Id="rId5" Type="http://schemas.openxmlformats.org/officeDocument/2006/relationships/slide" Target="slide14.xml"/><Relationship Id="rId10" Type="http://schemas.openxmlformats.org/officeDocument/2006/relationships/slide" Target="slide20.xml"/><Relationship Id="rId4" Type="http://schemas.openxmlformats.org/officeDocument/2006/relationships/image" Target="../media/image18.emf"/><Relationship Id="rId9" Type="http://schemas.openxmlformats.org/officeDocument/2006/relationships/slide" Target="slide19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slide" Target="slide21.xml"/><Relationship Id="rId3" Type="http://schemas.openxmlformats.org/officeDocument/2006/relationships/slide" Target="slide15.xml"/><Relationship Id="rId7" Type="http://schemas.openxmlformats.org/officeDocument/2006/relationships/slide" Target="slide20.xml"/><Relationship Id="rId2" Type="http://schemas.openxmlformats.org/officeDocument/2006/relationships/slide" Target="slide14.xml"/><Relationship Id="rId1" Type="http://schemas.openxmlformats.org/officeDocument/2006/relationships/slideLayout" Target="../slideLayouts/slideLayout15.xml"/><Relationship Id="rId6" Type="http://schemas.openxmlformats.org/officeDocument/2006/relationships/slide" Target="slide19.xml"/><Relationship Id="rId5" Type="http://schemas.openxmlformats.org/officeDocument/2006/relationships/slide" Target="slide18.xml"/><Relationship Id="rId4" Type="http://schemas.openxmlformats.org/officeDocument/2006/relationships/slide" Target="slide1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2.docx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20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3.docx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22.emf"/><Relationship Id="rId5" Type="http://schemas.openxmlformats.org/officeDocument/2006/relationships/package" Target="../embeddings/Microsoft_Word_Document14.docx"/><Relationship Id="rId4" Type="http://schemas.openxmlformats.org/officeDocument/2006/relationships/image" Target="../media/image21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5.docx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10.vml"/><Relationship Id="rId4" Type="http://schemas.openxmlformats.org/officeDocument/2006/relationships/image" Target="../media/image23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" Target="slide76.xml"/><Relationship Id="rId3" Type="http://schemas.openxmlformats.org/officeDocument/2006/relationships/slide" Target="slide4.xml"/><Relationship Id="rId7" Type="http://schemas.openxmlformats.org/officeDocument/2006/relationships/slide" Target="slide97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slide" Target="slide86.xml"/><Relationship Id="rId5" Type="http://schemas.openxmlformats.org/officeDocument/2006/relationships/slide" Target="slide48.xml"/><Relationship Id="rId4" Type="http://schemas.openxmlformats.org/officeDocument/2006/relationships/slide" Target="slide2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slide" Target="slide40.xml"/><Relationship Id="rId3" Type="http://schemas.openxmlformats.org/officeDocument/2006/relationships/slide" Target="slide32.xml"/><Relationship Id="rId7" Type="http://schemas.openxmlformats.org/officeDocument/2006/relationships/slide" Target="slide39.xml"/><Relationship Id="rId2" Type="http://schemas.openxmlformats.org/officeDocument/2006/relationships/slide" Target="slide31.xml"/><Relationship Id="rId1" Type="http://schemas.openxmlformats.org/officeDocument/2006/relationships/slideLayout" Target="../slideLayouts/slideLayout10.xml"/><Relationship Id="rId6" Type="http://schemas.openxmlformats.org/officeDocument/2006/relationships/slide" Target="slide35.xml"/><Relationship Id="rId5" Type="http://schemas.openxmlformats.org/officeDocument/2006/relationships/slide" Target="slide34.xml"/><Relationship Id="rId4" Type="http://schemas.openxmlformats.org/officeDocument/2006/relationships/slide" Target="slide3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slide" Target="slide32.xml"/><Relationship Id="rId13" Type="http://schemas.openxmlformats.org/officeDocument/2006/relationships/slide" Target="slide40.xml"/><Relationship Id="rId3" Type="http://schemas.openxmlformats.org/officeDocument/2006/relationships/package" Target="../embeddings/Microsoft_Word_Document16.docx"/><Relationship Id="rId7" Type="http://schemas.openxmlformats.org/officeDocument/2006/relationships/slide" Target="slide31.xml"/><Relationship Id="rId12" Type="http://schemas.openxmlformats.org/officeDocument/2006/relationships/slide" Target="slide39.xml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27.emf"/><Relationship Id="rId11" Type="http://schemas.openxmlformats.org/officeDocument/2006/relationships/slide" Target="slide35.xml"/><Relationship Id="rId5" Type="http://schemas.openxmlformats.org/officeDocument/2006/relationships/package" Target="../embeddings/Microsoft_Word_Document17.docx"/><Relationship Id="rId10" Type="http://schemas.openxmlformats.org/officeDocument/2006/relationships/slide" Target="slide34.xml"/><Relationship Id="rId4" Type="http://schemas.openxmlformats.org/officeDocument/2006/relationships/image" Target="../media/image26.emf"/><Relationship Id="rId9" Type="http://schemas.openxmlformats.org/officeDocument/2006/relationships/slide" Target="slide33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emf"/><Relationship Id="rId3" Type="http://schemas.openxmlformats.org/officeDocument/2006/relationships/package" Target="../embeddings/Microsoft_Word_Document18.docx"/><Relationship Id="rId7" Type="http://schemas.openxmlformats.org/officeDocument/2006/relationships/package" Target="../embeddings/Microsoft_Word_Document20.docx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29.emf"/><Relationship Id="rId5" Type="http://schemas.openxmlformats.org/officeDocument/2006/relationships/package" Target="../embeddings/Microsoft_Word_Document19.docx"/><Relationship Id="rId4" Type="http://schemas.openxmlformats.org/officeDocument/2006/relationships/image" Target="../media/image28.emf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slide" Target="slide34.xml"/><Relationship Id="rId3" Type="http://schemas.openxmlformats.org/officeDocument/2006/relationships/package" Target="../embeddings/Microsoft_Word_Document21.docx"/><Relationship Id="rId7" Type="http://schemas.openxmlformats.org/officeDocument/2006/relationships/slide" Target="slide33.xml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13.vml"/><Relationship Id="rId6" Type="http://schemas.openxmlformats.org/officeDocument/2006/relationships/slide" Target="slide32.xml"/><Relationship Id="rId11" Type="http://schemas.openxmlformats.org/officeDocument/2006/relationships/slide" Target="slide40.xml"/><Relationship Id="rId5" Type="http://schemas.openxmlformats.org/officeDocument/2006/relationships/slide" Target="slide31.xml"/><Relationship Id="rId10" Type="http://schemas.openxmlformats.org/officeDocument/2006/relationships/slide" Target="slide39.xml"/><Relationship Id="rId4" Type="http://schemas.openxmlformats.org/officeDocument/2006/relationships/image" Target="../media/image31.emf"/><Relationship Id="rId9" Type="http://schemas.openxmlformats.org/officeDocument/2006/relationships/slide" Target="slide35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slide" Target="slide40.xml"/><Relationship Id="rId3" Type="http://schemas.openxmlformats.org/officeDocument/2006/relationships/slide" Target="slide32.xml"/><Relationship Id="rId7" Type="http://schemas.openxmlformats.org/officeDocument/2006/relationships/slide" Target="slide39.xml"/><Relationship Id="rId2" Type="http://schemas.openxmlformats.org/officeDocument/2006/relationships/slide" Target="slide31.xml"/><Relationship Id="rId1" Type="http://schemas.openxmlformats.org/officeDocument/2006/relationships/slideLayout" Target="../slideLayouts/slideLayout15.xml"/><Relationship Id="rId6" Type="http://schemas.openxmlformats.org/officeDocument/2006/relationships/slide" Target="slide35.xml"/><Relationship Id="rId5" Type="http://schemas.openxmlformats.org/officeDocument/2006/relationships/slide" Target="slide34.xml"/><Relationship Id="rId4" Type="http://schemas.openxmlformats.org/officeDocument/2006/relationships/slide" Target="slide33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emf"/><Relationship Id="rId13" Type="http://schemas.openxmlformats.org/officeDocument/2006/relationships/slide" Target="slide33.xml"/><Relationship Id="rId3" Type="http://schemas.openxmlformats.org/officeDocument/2006/relationships/package" Target="../embeddings/Microsoft_Word_Document22.docx"/><Relationship Id="rId7" Type="http://schemas.openxmlformats.org/officeDocument/2006/relationships/package" Target="../embeddings/Microsoft_Word_Document24.docx"/><Relationship Id="rId12" Type="http://schemas.openxmlformats.org/officeDocument/2006/relationships/slide" Target="slide32.xml"/><Relationship Id="rId17" Type="http://schemas.openxmlformats.org/officeDocument/2006/relationships/slide" Target="slide40.xml"/><Relationship Id="rId2" Type="http://schemas.openxmlformats.org/officeDocument/2006/relationships/slideLayout" Target="../slideLayouts/slideLayout15.xml"/><Relationship Id="rId16" Type="http://schemas.openxmlformats.org/officeDocument/2006/relationships/slide" Target="slide39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33.emf"/><Relationship Id="rId11" Type="http://schemas.openxmlformats.org/officeDocument/2006/relationships/slide" Target="slide31.xml"/><Relationship Id="rId5" Type="http://schemas.openxmlformats.org/officeDocument/2006/relationships/package" Target="../embeddings/Microsoft_Word_Document23.docx"/><Relationship Id="rId15" Type="http://schemas.openxmlformats.org/officeDocument/2006/relationships/slide" Target="slide35.xml"/><Relationship Id="rId10" Type="http://schemas.openxmlformats.org/officeDocument/2006/relationships/image" Target="../media/image35.emf"/><Relationship Id="rId4" Type="http://schemas.openxmlformats.org/officeDocument/2006/relationships/image" Target="../media/image32.emf"/><Relationship Id="rId9" Type="http://schemas.openxmlformats.org/officeDocument/2006/relationships/package" Target="../embeddings/Microsoft_Word_Document25.docx"/><Relationship Id="rId14" Type="http://schemas.openxmlformats.org/officeDocument/2006/relationships/slide" Target="slide34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slide" Target="slide34.xml"/><Relationship Id="rId3" Type="http://schemas.openxmlformats.org/officeDocument/2006/relationships/package" Target="../embeddings/Microsoft_Word_Document26.docx"/><Relationship Id="rId7" Type="http://schemas.openxmlformats.org/officeDocument/2006/relationships/slide" Target="slide33.xml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15.vml"/><Relationship Id="rId6" Type="http://schemas.openxmlformats.org/officeDocument/2006/relationships/slide" Target="slide32.xml"/><Relationship Id="rId11" Type="http://schemas.openxmlformats.org/officeDocument/2006/relationships/slide" Target="slide40.xml"/><Relationship Id="rId5" Type="http://schemas.openxmlformats.org/officeDocument/2006/relationships/slide" Target="slide31.xml"/><Relationship Id="rId10" Type="http://schemas.openxmlformats.org/officeDocument/2006/relationships/slide" Target="slide39.xml"/><Relationship Id="rId4" Type="http://schemas.openxmlformats.org/officeDocument/2006/relationships/image" Target="../media/image36.emf"/><Relationship Id="rId9" Type="http://schemas.openxmlformats.org/officeDocument/2006/relationships/slide" Target="slide3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16.vml"/><Relationship Id="rId5" Type="http://schemas.openxmlformats.org/officeDocument/2006/relationships/image" Target="../media/image37.emf"/><Relationship Id="rId4" Type="http://schemas.openxmlformats.org/officeDocument/2006/relationships/package" Target="../embeddings/Microsoft_Word_Document27.docx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slide" Target="slide39.xml"/><Relationship Id="rId3" Type="http://schemas.openxmlformats.org/officeDocument/2006/relationships/slide" Target="slide31.xml"/><Relationship Id="rId7" Type="http://schemas.openxmlformats.org/officeDocument/2006/relationships/slide" Target="slide35.xm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5.xml"/><Relationship Id="rId6" Type="http://schemas.openxmlformats.org/officeDocument/2006/relationships/slide" Target="slide34.xml"/><Relationship Id="rId5" Type="http://schemas.openxmlformats.org/officeDocument/2006/relationships/slide" Target="slide33.xml"/><Relationship Id="rId4" Type="http://schemas.openxmlformats.org/officeDocument/2006/relationships/slide" Target="slide32.xml"/><Relationship Id="rId9" Type="http://schemas.openxmlformats.org/officeDocument/2006/relationships/slide" Target="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slide" Target="slide40.xml"/><Relationship Id="rId3" Type="http://schemas.openxmlformats.org/officeDocument/2006/relationships/slide" Target="slide32.xml"/><Relationship Id="rId7" Type="http://schemas.openxmlformats.org/officeDocument/2006/relationships/slide" Target="slide39.xml"/><Relationship Id="rId2" Type="http://schemas.openxmlformats.org/officeDocument/2006/relationships/slide" Target="slide31.xml"/><Relationship Id="rId1" Type="http://schemas.openxmlformats.org/officeDocument/2006/relationships/slideLayout" Target="../slideLayouts/slideLayout15.xml"/><Relationship Id="rId6" Type="http://schemas.openxmlformats.org/officeDocument/2006/relationships/slide" Target="slide35.xml"/><Relationship Id="rId5" Type="http://schemas.openxmlformats.org/officeDocument/2006/relationships/slide" Target="slide34.xml"/><Relationship Id="rId4" Type="http://schemas.openxmlformats.org/officeDocument/2006/relationships/slide" Target="slide33.xml"/><Relationship Id="rId9" Type="http://schemas.openxmlformats.org/officeDocument/2006/relationships/image" Target="../media/image39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slide" Target="slide40.xml"/><Relationship Id="rId3" Type="http://schemas.openxmlformats.org/officeDocument/2006/relationships/slide" Target="slide32.xml"/><Relationship Id="rId7" Type="http://schemas.openxmlformats.org/officeDocument/2006/relationships/slide" Target="slide39.xml"/><Relationship Id="rId2" Type="http://schemas.openxmlformats.org/officeDocument/2006/relationships/slide" Target="slide31.xml"/><Relationship Id="rId1" Type="http://schemas.openxmlformats.org/officeDocument/2006/relationships/slideLayout" Target="../slideLayouts/slideLayout15.xml"/><Relationship Id="rId6" Type="http://schemas.openxmlformats.org/officeDocument/2006/relationships/slide" Target="slide35.xml"/><Relationship Id="rId5" Type="http://schemas.openxmlformats.org/officeDocument/2006/relationships/slide" Target="slide34.xml"/><Relationship Id="rId4" Type="http://schemas.openxmlformats.org/officeDocument/2006/relationships/slide" Target="slide33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slide" Target="slide40.xml"/><Relationship Id="rId3" Type="http://schemas.openxmlformats.org/officeDocument/2006/relationships/slide" Target="slide32.xml"/><Relationship Id="rId7" Type="http://schemas.openxmlformats.org/officeDocument/2006/relationships/slide" Target="slide39.xml"/><Relationship Id="rId2" Type="http://schemas.openxmlformats.org/officeDocument/2006/relationships/slide" Target="slide31.xml"/><Relationship Id="rId1" Type="http://schemas.openxmlformats.org/officeDocument/2006/relationships/slideLayout" Target="../slideLayouts/slideLayout15.xml"/><Relationship Id="rId6" Type="http://schemas.openxmlformats.org/officeDocument/2006/relationships/slide" Target="slide35.xml"/><Relationship Id="rId5" Type="http://schemas.openxmlformats.org/officeDocument/2006/relationships/slide" Target="slide34.xml"/><Relationship Id="rId4" Type="http://schemas.openxmlformats.org/officeDocument/2006/relationships/slide" Target="slide3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28.docx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17.vml"/><Relationship Id="rId4" Type="http://schemas.openxmlformats.org/officeDocument/2006/relationships/image" Target="../media/image41.e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29.docx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18.vml"/><Relationship Id="rId4" Type="http://schemas.openxmlformats.org/officeDocument/2006/relationships/image" Target="../media/image42.emf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emf"/><Relationship Id="rId3" Type="http://schemas.openxmlformats.org/officeDocument/2006/relationships/notesSlide" Target="../notesSlides/notesSlide3.xml"/><Relationship Id="rId7" Type="http://schemas.openxmlformats.org/officeDocument/2006/relationships/package" Target="../embeddings/Microsoft_Word_Document2.docx"/><Relationship Id="rId2" Type="http://schemas.openxmlformats.org/officeDocument/2006/relationships/slideLayout" Target="../slideLayouts/slideLayout9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5.emf"/><Relationship Id="rId5" Type="http://schemas.openxmlformats.org/officeDocument/2006/relationships/package" Target="../embeddings/Microsoft_Word_Document1.docx"/><Relationship Id="rId10" Type="http://schemas.openxmlformats.org/officeDocument/2006/relationships/image" Target="../media/image7.emf"/><Relationship Id="rId4" Type="http://schemas.openxmlformats.org/officeDocument/2006/relationships/image" Target="../media/image8.png"/><Relationship Id="rId9" Type="http://schemas.openxmlformats.org/officeDocument/2006/relationships/package" Target="../embeddings/Microsoft_Word_Document3.docx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45.emf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19.vml"/><Relationship Id="rId6" Type="http://schemas.openxmlformats.org/officeDocument/2006/relationships/package" Target="../embeddings/Microsoft_Word_Document31.docx"/><Relationship Id="rId5" Type="http://schemas.openxmlformats.org/officeDocument/2006/relationships/image" Target="../media/image44.emf"/><Relationship Id="rId4" Type="http://schemas.openxmlformats.org/officeDocument/2006/relationships/package" Target="../embeddings/Microsoft_Word_Document30.docx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32.docx"/><Relationship Id="rId7" Type="http://schemas.openxmlformats.org/officeDocument/2006/relationships/image" Target="../media/image49.jpeg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20.vml"/><Relationship Id="rId6" Type="http://schemas.openxmlformats.org/officeDocument/2006/relationships/image" Target="../media/image48.emf"/><Relationship Id="rId5" Type="http://schemas.openxmlformats.org/officeDocument/2006/relationships/package" Target="../embeddings/Microsoft_Word_Document33.docx"/><Relationship Id="rId4" Type="http://schemas.openxmlformats.org/officeDocument/2006/relationships/image" Target="../media/image47.em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34.docx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21.vml"/><Relationship Id="rId6" Type="http://schemas.openxmlformats.org/officeDocument/2006/relationships/image" Target="../media/image52.jpeg"/><Relationship Id="rId5" Type="http://schemas.openxmlformats.org/officeDocument/2006/relationships/image" Target="../media/image51.png"/><Relationship Id="rId4" Type="http://schemas.openxmlformats.org/officeDocument/2006/relationships/image" Target="../media/image50.em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22.vml"/><Relationship Id="rId6" Type="http://schemas.openxmlformats.org/officeDocument/2006/relationships/image" Target="../media/image52.jpeg"/><Relationship Id="rId5" Type="http://schemas.openxmlformats.org/officeDocument/2006/relationships/image" Target="../media/image53.emf"/><Relationship Id="rId4" Type="http://schemas.openxmlformats.org/officeDocument/2006/relationships/package" Target="../embeddings/Microsoft_Word_Document35.docx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5.png"/><Relationship Id="rId7" Type="http://schemas.openxmlformats.org/officeDocument/2006/relationships/image" Target="../media/image57.png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23.vml"/><Relationship Id="rId6" Type="http://schemas.openxmlformats.org/officeDocument/2006/relationships/image" Target="../media/image56.png"/><Relationship Id="rId5" Type="http://schemas.openxmlformats.org/officeDocument/2006/relationships/image" Target="../media/image54.emf"/><Relationship Id="rId4" Type="http://schemas.openxmlformats.org/officeDocument/2006/relationships/package" Target="../embeddings/Microsoft_Word_Document36.docx"/><Relationship Id="rId9" Type="http://schemas.openxmlformats.org/officeDocument/2006/relationships/image" Target="../media/image5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37.docx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24.vml"/><Relationship Id="rId5" Type="http://schemas.openxmlformats.org/officeDocument/2006/relationships/image" Target="../media/image63.png"/><Relationship Id="rId4" Type="http://schemas.openxmlformats.org/officeDocument/2006/relationships/image" Target="../media/image62.emf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38.docx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25.vml"/><Relationship Id="rId4" Type="http://schemas.openxmlformats.org/officeDocument/2006/relationships/image" Target="../media/image64.emf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slide" Target="slide70.xml"/><Relationship Id="rId3" Type="http://schemas.openxmlformats.org/officeDocument/2006/relationships/slide" Target="slide61.xml"/><Relationship Id="rId7" Type="http://schemas.openxmlformats.org/officeDocument/2006/relationships/slide" Target="slide68.xml"/><Relationship Id="rId2" Type="http://schemas.openxmlformats.org/officeDocument/2006/relationships/slide" Target="slide60.xml"/><Relationship Id="rId1" Type="http://schemas.openxmlformats.org/officeDocument/2006/relationships/slideLayout" Target="../slideLayouts/slideLayout10.xml"/><Relationship Id="rId6" Type="http://schemas.openxmlformats.org/officeDocument/2006/relationships/slide" Target="slide64.xml"/><Relationship Id="rId5" Type="http://schemas.openxmlformats.org/officeDocument/2006/relationships/slide" Target="slide63.xml"/><Relationship Id="rId4" Type="http://schemas.openxmlformats.org/officeDocument/2006/relationships/slide" Target="slide62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slide" Target="slide70.xml"/><Relationship Id="rId3" Type="http://schemas.openxmlformats.org/officeDocument/2006/relationships/slide" Target="slide61.xml"/><Relationship Id="rId7" Type="http://schemas.openxmlformats.org/officeDocument/2006/relationships/slide" Target="slide68.xml"/><Relationship Id="rId2" Type="http://schemas.openxmlformats.org/officeDocument/2006/relationships/slide" Target="slide60.xml"/><Relationship Id="rId1" Type="http://schemas.openxmlformats.org/officeDocument/2006/relationships/slideLayout" Target="../slideLayouts/slideLayout15.xml"/><Relationship Id="rId6" Type="http://schemas.openxmlformats.org/officeDocument/2006/relationships/slide" Target="slide64.xml"/><Relationship Id="rId5" Type="http://schemas.openxmlformats.org/officeDocument/2006/relationships/slide" Target="slide63.xml"/><Relationship Id="rId4" Type="http://schemas.openxmlformats.org/officeDocument/2006/relationships/slide" Target="slide6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39.docx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26.vml"/><Relationship Id="rId6" Type="http://schemas.openxmlformats.org/officeDocument/2006/relationships/image" Target="../media/image66.emf"/><Relationship Id="rId5" Type="http://schemas.openxmlformats.org/officeDocument/2006/relationships/package" Target="../embeddings/Microsoft_Word_Document40.docx"/><Relationship Id="rId4" Type="http://schemas.openxmlformats.org/officeDocument/2006/relationships/image" Target="../media/image65.emf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slide" Target="slide70.xml"/><Relationship Id="rId3" Type="http://schemas.openxmlformats.org/officeDocument/2006/relationships/slide" Target="slide61.xml"/><Relationship Id="rId7" Type="http://schemas.openxmlformats.org/officeDocument/2006/relationships/slide" Target="slide68.xml"/><Relationship Id="rId2" Type="http://schemas.openxmlformats.org/officeDocument/2006/relationships/slide" Target="slide60.xml"/><Relationship Id="rId1" Type="http://schemas.openxmlformats.org/officeDocument/2006/relationships/slideLayout" Target="../slideLayouts/slideLayout15.xml"/><Relationship Id="rId6" Type="http://schemas.openxmlformats.org/officeDocument/2006/relationships/slide" Target="slide64.xml"/><Relationship Id="rId5" Type="http://schemas.openxmlformats.org/officeDocument/2006/relationships/slide" Target="slide63.xml"/><Relationship Id="rId4" Type="http://schemas.openxmlformats.org/officeDocument/2006/relationships/slide" Target="slide62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slide" Target="slide68.xml"/><Relationship Id="rId3" Type="http://schemas.openxmlformats.org/officeDocument/2006/relationships/slide" Target="slide60.xml"/><Relationship Id="rId7" Type="http://schemas.openxmlformats.org/officeDocument/2006/relationships/slide" Target="slide64.xml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5.xml"/><Relationship Id="rId6" Type="http://schemas.openxmlformats.org/officeDocument/2006/relationships/slide" Target="slide63.xml"/><Relationship Id="rId5" Type="http://schemas.openxmlformats.org/officeDocument/2006/relationships/slide" Target="slide62.xml"/><Relationship Id="rId4" Type="http://schemas.openxmlformats.org/officeDocument/2006/relationships/slide" Target="slide61.xml"/><Relationship Id="rId9" Type="http://schemas.openxmlformats.org/officeDocument/2006/relationships/slide" Target="slide70.xm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slide" Target="slide70.xml"/><Relationship Id="rId3" Type="http://schemas.openxmlformats.org/officeDocument/2006/relationships/slide" Target="slide61.xml"/><Relationship Id="rId7" Type="http://schemas.openxmlformats.org/officeDocument/2006/relationships/slide" Target="slide68.xml"/><Relationship Id="rId2" Type="http://schemas.openxmlformats.org/officeDocument/2006/relationships/slide" Target="slide60.xml"/><Relationship Id="rId1" Type="http://schemas.openxmlformats.org/officeDocument/2006/relationships/slideLayout" Target="../slideLayouts/slideLayout15.xml"/><Relationship Id="rId6" Type="http://schemas.openxmlformats.org/officeDocument/2006/relationships/slide" Target="slide64.xml"/><Relationship Id="rId5" Type="http://schemas.openxmlformats.org/officeDocument/2006/relationships/slide" Target="slide63.xml"/><Relationship Id="rId4" Type="http://schemas.openxmlformats.org/officeDocument/2006/relationships/slide" Target="slide62.xml"/><Relationship Id="rId9" Type="http://schemas.openxmlformats.org/officeDocument/2006/relationships/image" Target="../media/image67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5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5.xml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slide" Target="slide68.xml"/><Relationship Id="rId3" Type="http://schemas.openxmlformats.org/officeDocument/2006/relationships/slide" Target="slide60.xml"/><Relationship Id="rId7" Type="http://schemas.openxmlformats.org/officeDocument/2006/relationships/slide" Target="slide64.xml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5.xml"/><Relationship Id="rId6" Type="http://schemas.openxmlformats.org/officeDocument/2006/relationships/slide" Target="slide63.xml"/><Relationship Id="rId5" Type="http://schemas.openxmlformats.org/officeDocument/2006/relationships/slide" Target="slide62.xml"/><Relationship Id="rId4" Type="http://schemas.openxmlformats.org/officeDocument/2006/relationships/slide" Target="slide61.xml"/><Relationship Id="rId9" Type="http://schemas.openxmlformats.org/officeDocument/2006/relationships/slide" Target="slide70.xml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emf"/><Relationship Id="rId13" Type="http://schemas.openxmlformats.org/officeDocument/2006/relationships/slide" Target="slide62.xml"/><Relationship Id="rId3" Type="http://schemas.openxmlformats.org/officeDocument/2006/relationships/package" Target="../embeddings/Microsoft_Word_Document41.docx"/><Relationship Id="rId7" Type="http://schemas.openxmlformats.org/officeDocument/2006/relationships/package" Target="../embeddings/Microsoft_Word_Document43.docx"/><Relationship Id="rId12" Type="http://schemas.openxmlformats.org/officeDocument/2006/relationships/slide" Target="slide61.xml"/><Relationship Id="rId17" Type="http://schemas.openxmlformats.org/officeDocument/2006/relationships/slide" Target="slide70.xml"/><Relationship Id="rId2" Type="http://schemas.openxmlformats.org/officeDocument/2006/relationships/slideLayout" Target="../slideLayouts/slideLayout15.xml"/><Relationship Id="rId16" Type="http://schemas.openxmlformats.org/officeDocument/2006/relationships/slide" Target="slide68.xml"/><Relationship Id="rId1" Type="http://schemas.openxmlformats.org/officeDocument/2006/relationships/vmlDrawing" Target="../drawings/vmlDrawing27.vml"/><Relationship Id="rId6" Type="http://schemas.openxmlformats.org/officeDocument/2006/relationships/image" Target="../media/image70.emf"/><Relationship Id="rId11" Type="http://schemas.openxmlformats.org/officeDocument/2006/relationships/slide" Target="slide60.xml"/><Relationship Id="rId5" Type="http://schemas.openxmlformats.org/officeDocument/2006/relationships/package" Target="../embeddings/Microsoft_Word_Document42.docx"/><Relationship Id="rId15" Type="http://schemas.openxmlformats.org/officeDocument/2006/relationships/slide" Target="slide64.xml"/><Relationship Id="rId10" Type="http://schemas.openxmlformats.org/officeDocument/2006/relationships/image" Target="../media/image72.emf"/><Relationship Id="rId4" Type="http://schemas.openxmlformats.org/officeDocument/2006/relationships/image" Target="../media/image69.emf"/><Relationship Id="rId9" Type="http://schemas.openxmlformats.org/officeDocument/2006/relationships/package" Target="../embeddings/Microsoft_Word_Document44.docx"/><Relationship Id="rId14" Type="http://schemas.openxmlformats.org/officeDocument/2006/relationships/slide" Target="slide6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4.docx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9.emf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slide" Target="slide70.xml"/><Relationship Id="rId3" Type="http://schemas.openxmlformats.org/officeDocument/2006/relationships/slide" Target="slide61.xml"/><Relationship Id="rId7" Type="http://schemas.openxmlformats.org/officeDocument/2006/relationships/slide" Target="slide68.xml"/><Relationship Id="rId2" Type="http://schemas.openxmlformats.org/officeDocument/2006/relationships/slide" Target="slide60.xml"/><Relationship Id="rId1" Type="http://schemas.openxmlformats.org/officeDocument/2006/relationships/slideLayout" Target="../slideLayouts/slideLayout15.xml"/><Relationship Id="rId6" Type="http://schemas.openxmlformats.org/officeDocument/2006/relationships/slide" Target="slide64.xml"/><Relationship Id="rId5" Type="http://schemas.openxmlformats.org/officeDocument/2006/relationships/slide" Target="slide63.xml"/><Relationship Id="rId4" Type="http://schemas.openxmlformats.org/officeDocument/2006/relationships/slide" Target="slide62.xml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slide" Target="slide68.xml"/><Relationship Id="rId3" Type="http://schemas.openxmlformats.org/officeDocument/2006/relationships/slide" Target="slide60.xml"/><Relationship Id="rId7" Type="http://schemas.openxmlformats.org/officeDocument/2006/relationships/slide" Target="slide64.xml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5.xml"/><Relationship Id="rId6" Type="http://schemas.openxmlformats.org/officeDocument/2006/relationships/slide" Target="slide63.xml"/><Relationship Id="rId5" Type="http://schemas.openxmlformats.org/officeDocument/2006/relationships/slide" Target="slide62.xml"/><Relationship Id="rId4" Type="http://schemas.openxmlformats.org/officeDocument/2006/relationships/slide" Target="slide61.xml"/><Relationship Id="rId9" Type="http://schemas.openxmlformats.org/officeDocument/2006/relationships/slide" Target="slide70.xml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slide" Target="slide70.xml"/><Relationship Id="rId3" Type="http://schemas.openxmlformats.org/officeDocument/2006/relationships/slide" Target="slide61.xml"/><Relationship Id="rId7" Type="http://schemas.openxmlformats.org/officeDocument/2006/relationships/slide" Target="slide68.xml"/><Relationship Id="rId2" Type="http://schemas.openxmlformats.org/officeDocument/2006/relationships/slide" Target="slide60.xml"/><Relationship Id="rId1" Type="http://schemas.openxmlformats.org/officeDocument/2006/relationships/slideLayout" Target="../slideLayouts/slideLayout15.xml"/><Relationship Id="rId6" Type="http://schemas.openxmlformats.org/officeDocument/2006/relationships/slide" Target="slide64.xml"/><Relationship Id="rId5" Type="http://schemas.openxmlformats.org/officeDocument/2006/relationships/slide" Target="slide63.xml"/><Relationship Id="rId4" Type="http://schemas.openxmlformats.org/officeDocument/2006/relationships/slide" Target="slide62.xml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slide" Target="slide68.xml"/><Relationship Id="rId3" Type="http://schemas.openxmlformats.org/officeDocument/2006/relationships/slide" Target="slide60.xml"/><Relationship Id="rId7" Type="http://schemas.openxmlformats.org/officeDocument/2006/relationships/slide" Target="slide64.xml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5.xml"/><Relationship Id="rId6" Type="http://schemas.openxmlformats.org/officeDocument/2006/relationships/slide" Target="slide63.xml"/><Relationship Id="rId5" Type="http://schemas.openxmlformats.org/officeDocument/2006/relationships/slide" Target="slide62.xml"/><Relationship Id="rId4" Type="http://schemas.openxmlformats.org/officeDocument/2006/relationships/slide" Target="slide61.xml"/><Relationship Id="rId9" Type="http://schemas.openxmlformats.org/officeDocument/2006/relationships/slide" Target="slide70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5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9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slide" Target="slide78.xml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0.xml"/><Relationship Id="rId5" Type="http://schemas.openxmlformats.org/officeDocument/2006/relationships/slide" Target="slide81.xml"/><Relationship Id="rId4" Type="http://schemas.openxmlformats.org/officeDocument/2006/relationships/slide" Target="slide80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slide" Target="slide80.xml"/><Relationship Id="rId2" Type="http://schemas.openxmlformats.org/officeDocument/2006/relationships/slide" Target="slide78.xml"/><Relationship Id="rId1" Type="http://schemas.openxmlformats.org/officeDocument/2006/relationships/slideLayout" Target="../slideLayouts/slideLayout15.xml"/><Relationship Id="rId4" Type="http://schemas.openxmlformats.org/officeDocument/2006/relationships/slide" Target="slide8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emf"/><Relationship Id="rId3" Type="http://schemas.openxmlformats.org/officeDocument/2006/relationships/package" Target="../embeddings/Microsoft_Word_Document45.docx"/><Relationship Id="rId7" Type="http://schemas.openxmlformats.org/officeDocument/2006/relationships/package" Target="../embeddings/Microsoft_Word_Document47.docx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28.vml"/><Relationship Id="rId6" Type="http://schemas.openxmlformats.org/officeDocument/2006/relationships/image" Target="../media/image79.emf"/><Relationship Id="rId5" Type="http://schemas.openxmlformats.org/officeDocument/2006/relationships/package" Target="../embeddings/Microsoft_Word_Document46.docx"/><Relationship Id="rId4" Type="http://schemas.openxmlformats.org/officeDocument/2006/relationships/image" Target="../media/image78.emf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5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5.xml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emf"/><Relationship Id="rId3" Type="http://schemas.openxmlformats.org/officeDocument/2006/relationships/package" Target="../embeddings/Microsoft_Word_Document48.docx"/><Relationship Id="rId7" Type="http://schemas.openxmlformats.org/officeDocument/2006/relationships/package" Target="../embeddings/Microsoft_Word_Document50.docx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29.vml"/><Relationship Id="rId6" Type="http://schemas.openxmlformats.org/officeDocument/2006/relationships/image" Target="../media/image84.emf"/><Relationship Id="rId5" Type="http://schemas.openxmlformats.org/officeDocument/2006/relationships/package" Target="../embeddings/Microsoft_Word_Document49.docx"/><Relationship Id="rId4" Type="http://schemas.openxmlformats.org/officeDocument/2006/relationships/image" Target="../media/image83.emf"/><Relationship Id="rId9" Type="http://schemas.openxmlformats.org/officeDocument/2006/relationships/image" Target="../media/image81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51.docx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30.vml"/><Relationship Id="rId4" Type="http://schemas.openxmlformats.org/officeDocument/2006/relationships/image" Target="../media/image86.emf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slide" Target="slide88.xml"/><Relationship Id="rId7" Type="http://schemas.openxmlformats.org/officeDocument/2006/relationships/slide" Target="slide94.xml"/><Relationship Id="rId2" Type="http://schemas.openxmlformats.org/officeDocument/2006/relationships/slide" Target="slide87.xml"/><Relationship Id="rId1" Type="http://schemas.openxmlformats.org/officeDocument/2006/relationships/slideLayout" Target="../slideLayouts/slideLayout1.xml"/><Relationship Id="rId6" Type="http://schemas.openxmlformats.org/officeDocument/2006/relationships/slide" Target="slide91.xml"/><Relationship Id="rId5" Type="http://schemas.openxmlformats.org/officeDocument/2006/relationships/slide" Target="slide90.xml"/><Relationship Id="rId4" Type="http://schemas.openxmlformats.org/officeDocument/2006/relationships/slide" Target="slide89.xml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emf"/><Relationship Id="rId3" Type="http://schemas.openxmlformats.org/officeDocument/2006/relationships/package" Target="../embeddings/Microsoft_Word_Document52.docx"/><Relationship Id="rId7" Type="http://schemas.openxmlformats.org/officeDocument/2006/relationships/package" Target="../embeddings/Microsoft_Word_Document54.docx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1.vml"/><Relationship Id="rId6" Type="http://schemas.openxmlformats.org/officeDocument/2006/relationships/image" Target="../media/image88.emf"/><Relationship Id="rId5" Type="http://schemas.openxmlformats.org/officeDocument/2006/relationships/package" Target="../embeddings/Microsoft_Word_Document53.docx"/><Relationship Id="rId4" Type="http://schemas.openxmlformats.org/officeDocument/2006/relationships/image" Target="../media/image87.emf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file:///E:\&#26472;&#33829;\2016\&#19968;&#36718;\&#21270;&#23398;\HX227.TIF" TargetMode="External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.xml"/><Relationship Id="rId5" Type="http://schemas.openxmlformats.org/officeDocument/2006/relationships/image" Target="file:///E:\&#26472;&#33829;\2016\&#19968;&#36718;\&#21270;&#23398;\HX228.TIF" TargetMode="External"/><Relationship Id="rId4" Type="http://schemas.openxmlformats.org/officeDocument/2006/relationships/image" Target="../media/image92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slide" Target="slide88.xml"/><Relationship Id="rId7" Type="http://schemas.openxmlformats.org/officeDocument/2006/relationships/slide" Target="slide94.xml"/><Relationship Id="rId2" Type="http://schemas.openxmlformats.org/officeDocument/2006/relationships/slide" Target="slide87.xml"/><Relationship Id="rId1" Type="http://schemas.openxmlformats.org/officeDocument/2006/relationships/slideLayout" Target="../slideLayouts/slideLayout1.xml"/><Relationship Id="rId6" Type="http://schemas.openxmlformats.org/officeDocument/2006/relationships/slide" Target="slide91.xml"/><Relationship Id="rId5" Type="http://schemas.openxmlformats.org/officeDocument/2006/relationships/slide" Target="slide90.xml"/><Relationship Id="rId4" Type="http://schemas.openxmlformats.org/officeDocument/2006/relationships/slide" Target="slide89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slide" Target="slide88.xml"/><Relationship Id="rId7" Type="http://schemas.openxmlformats.org/officeDocument/2006/relationships/slide" Target="slide94.xml"/><Relationship Id="rId2" Type="http://schemas.openxmlformats.org/officeDocument/2006/relationships/slide" Target="slide87.xml"/><Relationship Id="rId1" Type="http://schemas.openxmlformats.org/officeDocument/2006/relationships/slideLayout" Target="../slideLayouts/slideLayout1.xml"/><Relationship Id="rId6" Type="http://schemas.openxmlformats.org/officeDocument/2006/relationships/slide" Target="slide91.xml"/><Relationship Id="rId5" Type="http://schemas.openxmlformats.org/officeDocument/2006/relationships/slide" Target="slide90.xml"/><Relationship Id="rId4" Type="http://schemas.openxmlformats.org/officeDocument/2006/relationships/slide" Target="slide89.xml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slide" Target="slide90.xml"/><Relationship Id="rId3" Type="http://schemas.openxmlformats.org/officeDocument/2006/relationships/package" Target="../embeddings/Microsoft_Word_Document55.docx"/><Relationship Id="rId7" Type="http://schemas.openxmlformats.org/officeDocument/2006/relationships/slide" Target="slide89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2.vml"/><Relationship Id="rId6" Type="http://schemas.openxmlformats.org/officeDocument/2006/relationships/slide" Target="slide88.xml"/><Relationship Id="rId5" Type="http://schemas.openxmlformats.org/officeDocument/2006/relationships/slide" Target="slide87.xml"/><Relationship Id="rId10" Type="http://schemas.openxmlformats.org/officeDocument/2006/relationships/slide" Target="slide94.xml"/><Relationship Id="rId4" Type="http://schemas.openxmlformats.org/officeDocument/2006/relationships/image" Target="../media/image93.emf"/><Relationship Id="rId9" Type="http://schemas.openxmlformats.org/officeDocument/2006/relationships/slide" Target="slide91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56.docx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3.vml"/><Relationship Id="rId6" Type="http://schemas.openxmlformats.org/officeDocument/2006/relationships/image" Target="../media/image96.emf"/><Relationship Id="rId5" Type="http://schemas.openxmlformats.org/officeDocument/2006/relationships/package" Target="../embeddings/Microsoft_Word_Document57.docx"/><Relationship Id="rId4" Type="http://schemas.openxmlformats.org/officeDocument/2006/relationships/image" Target="../media/image95.emf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slide" Target="slide98.xml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58.docx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4.vml"/><Relationship Id="rId5" Type="http://schemas.openxmlformats.org/officeDocument/2006/relationships/slide" Target="slide98.xml"/><Relationship Id="rId4" Type="http://schemas.openxmlformats.org/officeDocument/2006/relationships/image" Target="../media/image97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1"/>
          <p:cNvSpPr txBox="1"/>
          <p:nvPr/>
        </p:nvSpPr>
        <p:spPr>
          <a:xfrm>
            <a:off x="46534" y="1350268"/>
            <a:ext cx="12071871" cy="32316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zh-CN" altLang="en-US" sz="4800" b="1" dirty="0" smtClean="0">
                <a:solidFill>
                  <a:schemeClr val="bg1"/>
                </a:solidFill>
                <a:latin typeface="+mj-ea"/>
                <a:ea typeface="+mj-ea"/>
              </a:rPr>
              <a:t>化学作业</a:t>
            </a:r>
            <a:r>
              <a:rPr lang="en-US" altLang="zh-CN" sz="4800" b="1" dirty="0" smtClean="0">
                <a:solidFill>
                  <a:schemeClr val="bg1"/>
                </a:solidFill>
                <a:latin typeface="+mj-ea"/>
                <a:ea typeface="+mj-ea"/>
              </a:rPr>
              <a:t>(2016-10-26)</a:t>
            </a:r>
          </a:p>
          <a:p>
            <a:pPr>
              <a:lnSpc>
                <a:spcPct val="150000"/>
              </a:lnSpc>
              <a:defRPr/>
            </a:pPr>
            <a:r>
              <a:rPr lang="en-US" altLang="zh-CN" sz="4400" b="1" dirty="0" smtClean="0">
                <a:solidFill>
                  <a:schemeClr val="bg1"/>
                </a:solidFill>
                <a:latin typeface="+mj-ea"/>
                <a:ea typeface="+mj-ea"/>
              </a:rPr>
              <a:t>1.</a:t>
            </a:r>
            <a:r>
              <a:rPr lang="zh-CN" altLang="en-US" sz="4400" b="1" dirty="0" smtClean="0">
                <a:solidFill>
                  <a:schemeClr val="bg1"/>
                </a:solidFill>
                <a:latin typeface="+mj-ea"/>
                <a:ea typeface="+mj-ea"/>
              </a:rPr>
              <a:t>完成卷子“</a:t>
            </a:r>
            <a:r>
              <a:rPr lang="en-US" altLang="zh-CN" sz="4400" b="1" dirty="0" smtClean="0">
                <a:solidFill>
                  <a:schemeClr val="bg1"/>
                </a:solidFill>
                <a:latin typeface="+mj-ea"/>
                <a:ea typeface="+mj-ea"/>
              </a:rPr>
              <a:t>2017</a:t>
            </a:r>
            <a:r>
              <a:rPr lang="zh-CN" altLang="en-US" sz="4400" b="1" dirty="0" smtClean="0">
                <a:solidFill>
                  <a:schemeClr val="bg1"/>
                </a:solidFill>
                <a:latin typeface="+mj-ea"/>
                <a:ea typeface="+mj-ea"/>
              </a:rPr>
              <a:t>化学实验”；</a:t>
            </a:r>
            <a:endParaRPr lang="en-US" altLang="zh-CN" sz="4400" b="1" dirty="0" smtClean="0">
              <a:solidFill>
                <a:schemeClr val="bg1"/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4400" b="1" dirty="0" smtClean="0">
                <a:solidFill>
                  <a:srgbClr val="FFFF00"/>
                </a:solidFill>
                <a:latin typeface="+mj-ea"/>
                <a:ea typeface="+mj-ea"/>
              </a:rPr>
              <a:t>2.</a:t>
            </a:r>
            <a:r>
              <a:rPr lang="zh-CN" altLang="en-US" sz="4400" b="1" dirty="0">
                <a:solidFill>
                  <a:srgbClr val="FFFF00"/>
                </a:solidFill>
                <a:latin typeface="+mj-ea"/>
                <a:ea typeface="+mj-ea"/>
              </a:rPr>
              <a:t>加练</a:t>
            </a:r>
            <a:r>
              <a:rPr lang="en-US" altLang="zh-CN" sz="4400" b="1" dirty="0" smtClean="0">
                <a:solidFill>
                  <a:srgbClr val="FFFF00"/>
                </a:solidFill>
                <a:latin typeface="+mj-ea"/>
                <a:ea typeface="+mj-ea"/>
              </a:rPr>
              <a:t>P36-37</a:t>
            </a:r>
            <a:r>
              <a:rPr lang="zh-CN" altLang="en-US" sz="4400" b="1" dirty="0" smtClean="0">
                <a:solidFill>
                  <a:srgbClr val="FFFF00"/>
                </a:solidFill>
                <a:latin typeface="+mj-ea"/>
                <a:ea typeface="+mj-ea"/>
              </a:rPr>
              <a:t>页</a:t>
            </a:r>
            <a:r>
              <a:rPr lang="en-US" altLang="zh-CN" sz="4400" b="1" dirty="0" smtClean="0">
                <a:solidFill>
                  <a:srgbClr val="FFFF00"/>
                </a:solidFill>
                <a:latin typeface="+mj-ea"/>
                <a:ea typeface="+mj-ea"/>
              </a:rPr>
              <a:t>; (</a:t>
            </a:r>
            <a:r>
              <a:rPr lang="zh-CN" altLang="en-US" sz="4400" b="1" dirty="0" smtClean="0">
                <a:solidFill>
                  <a:srgbClr val="FFFF00"/>
                </a:solidFill>
                <a:latin typeface="+mj-ea"/>
                <a:ea typeface="+mj-ea"/>
              </a:rPr>
              <a:t>氨气及氮的化合物）</a:t>
            </a:r>
            <a:endParaRPr lang="en-US" altLang="zh-CN" sz="4400" b="1" dirty="0" smtClean="0">
              <a:solidFill>
                <a:srgbClr val="FFFF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723048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262558" y="-1190"/>
            <a:ext cx="11163760" cy="3139297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>
                <a:latin typeface="Times New Roman"/>
                <a:ea typeface="华文细黑"/>
                <a:cs typeface="Courier New"/>
              </a:rPr>
              <a:t>(2)</a:t>
            </a:r>
            <a:r>
              <a:rPr lang="zh-CN" altLang="zh-CN" sz="2800" b="1" kern="100" dirty="0">
                <a:latin typeface="Times New Roman"/>
                <a:ea typeface="华文细黑"/>
                <a:cs typeface="Times New Roman"/>
              </a:rPr>
              <a:t>常见的</a:t>
            </a:r>
            <a:r>
              <a:rPr lang="en-US" altLang="zh-CN" sz="2800" b="1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b="1" i="1" kern="100" baseline="-25000" dirty="0">
                <a:latin typeface="Times New Roman"/>
                <a:ea typeface="华文细黑"/>
                <a:cs typeface="Courier New"/>
              </a:rPr>
              <a:t>x</a:t>
            </a:r>
            <a:r>
              <a:rPr lang="zh-CN" altLang="zh-CN" sz="2800" b="1" kern="100" dirty="0">
                <a:latin typeface="Times New Roman"/>
                <a:ea typeface="华文细黑"/>
                <a:cs typeface="Times New Roman"/>
              </a:rPr>
              <a:t>尾气处理方法</a:t>
            </a:r>
            <a:endParaRPr lang="zh-CN" altLang="zh-CN" sz="1050" b="1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>
                <a:latin typeface="宋体"/>
                <a:ea typeface="华文细黑"/>
                <a:cs typeface="Times New Roman"/>
              </a:rPr>
              <a:t>①</a:t>
            </a:r>
            <a:r>
              <a:rPr lang="zh-CN" altLang="zh-CN" sz="2800" b="1" kern="100" dirty="0">
                <a:latin typeface="Times New Roman"/>
                <a:ea typeface="华文细黑"/>
                <a:cs typeface="Times New Roman"/>
              </a:rPr>
              <a:t>碱液吸收法</a:t>
            </a:r>
            <a:endParaRPr lang="zh-CN" altLang="zh-CN" sz="1050" b="1" kern="100" dirty="0">
              <a:latin typeface="宋体"/>
              <a:cs typeface="Courier New"/>
            </a:endParaRPr>
          </a:p>
          <a:p>
            <a:pPr algn="just">
              <a:lnSpc>
                <a:spcPct val="200000"/>
              </a:lnSpc>
              <a:spcAft>
                <a:spcPts val="0"/>
              </a:spcAft>
            </a:pP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2NO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2NaOH</a:t>
            </a:r>
            <a:r>
              <a:rPr lang="en-US" altLang="zh-CN" sz="2800" b="1" kern="100" spc="-8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=NaNO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NaNO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O</a:t>
            </a:r>
            <a:endParaRPr lang="zh-CN" altLang="zh-CN" sz="1050" b="1" kern="100" dirty="0">
              <a:solidFill>
                <a:srgbClr val="FF0000"/>
              </a:solidFill>
              <a:latin typeface="宋体"/>
              <a:cs typeface="Courier New"/>
            </a:endParaRPr>
          </a:p>
          <a:p>
            <a:pPr algn="just">
              <a:lnSpc>
                <a:spcPct val="200000"/>
              </a:lnSpc>
              <a:spcAft>
                <a:spcPts val="0"/>
              </a:spcAft>
            </a:pP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NO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2NaOH</a:t>
            </a:r>
            <a:r>
              <a:rPr lang="en-US" altLang="zh-CN" sz="2800" b="1" kern="100" spc="-8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=2NaNO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O</a:t>
            </a:r>
            <a:endParaRPr lang="zh-CN" altLang="zh-CN" sz="1050" b="1" kern="100" dirty="0">
              <a:solidFill>
                <a:srgbClr val="FF0000"/>
              </a:solidFill>
              <a:latin typeface="宋体"/>
              <a:cs typeface="Courier New"/>
            </a:endParaRPr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118542" y="3058135"/>
            <a:ext cx="11881320" cy="3323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defTabSz="9144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zh-CN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【</a:t>
            </a:r>
            <a:r>
              <a:rPr kumimoji="0" lang="zh-CN" altLang="en-US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例题</a:t>
            </a:r>
            <a:r>
              <a:rPr kumimoji="0" lang="en-US" altLang="zh-CN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】</a:t>
            </a:r>
            <a:r>
              <a:rPr kumimoji="0" lang="zh-CN" altLang="zh-CN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已知</a:t>
            </a:r>
            <a:r>
              <a:rPr kumimoji="0" lang="en-US" altLang="zh-CN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NO</a:t>
            </a:r>
            <a:r>
              <a:rPr kumimoji="0" lang="en-US" altLang="zh-CN" sz="2800" b="1" i="0" u="none" strike="noStrike" cap="none" normalizeH="0" baseline="-2500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2</a:t>
            </a:r>
            <a:r>
              <a:rPr kumimoji="0" lang="zh-CN" altLang="en-US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能</a:t>
            </a:r>
            <a:r>
              <a:rPr kumimoji="0" lang="zh-CN" altLang="zh-CN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与NaOH溶液反应</a:t>
            </a:r>
            <a:r>
              <a:rPr kumimoji="0" lang="zh-CN" altLang="en-US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，</a:t>
            </a:r>
            <a:r>
              <a:rPr kumimoji="0" lang="zh-CN" altLang="zh-CN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NO和</a:t>
            </a:r>
            <a:r>
              <a:rPr kumimoji="0" lang="en-US" altLang="zh-CN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NO</a:t>
            </a:r>
            <a:r>
              <a:rPr kumimoji="0" lang="en-US" altLang="zh-CN" sz="2800" b="1" i="0" u="none" strike="noStrike" cap="none" normalizeH="0" baseline="-2500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2</a:t>
            </a:r>
            <a:r>
              <a:rPr kumimoji="0" lang="zh-CN" altLang="zh-CN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可一起与NaOH溶液作用</a:t>
            </a:r>
            <a:r>
              <a:rPr kumimoji="0" lang="zh-CN" altLang="en-US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生成</a:t>
            </a:r>
            <a:r>
              <a:rPr lang="en-US" altLang="zh-CN" sz="2800" b="1" dirty="0" smtClean="0"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NaNO</a:t>
            </a:r>
            <a:r>
              <a:rPr lang="en-US" altLang="zh-CN" sz="2800" b="1" baseline="-25000" dirty="0" smtClean="0"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2</a:t>
            </a:r>
            <a:r>
              <a:rPr lang="zh-CN" altLang="en-US" sz="2800" b="1" dirty="0" smtClean="0"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，</a:t>
            </a:r>
            <a:r>
              <a:rPr kumimoji="0" lang="zh-CN" altLang="zh-CN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现用</a:t>
            </a:r>
            <a:r>
              <a:rPr kumimoji="0" lang="zh-CN" altLang="zh-CN" sz="28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V L</a:t>
            </a:r>
            <a:r>
              <a:rPr kumimoji="0" lang="zh-CN" altLang="zh-CN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某</a:t>
            </a:r>
            <a:r>
              <a:rPr lang="zh-CN" altLang="en-US" sz="2800" b="1" dirty="0" smtClean="0"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浓度的</a:t>
            </a:r>
            <a:r>
              <a:rPr kumimoji="0" lang="en-US" altLang="zh-CN" sz="28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NaOH</a:t>
            </a:r>
            <a:r>
              <a:rPr kumimoji="0" lang="zh-CN" altLang="zh-CN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溶液</a:t>
            </a:r>
            <a:r>
              <a:rPr kumimoji="0" lang="zh-CN" altLang="en-US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恰好能</a:t>
            </a:r>
            <a:r>
              <a:rPr kumimoji="0" lang="zh-CN" altLang="zh-CN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完全吸收</a:t>
            </a:r>
            <a:r>
              <a:rPr kumimoji="0" lang="en-US" altLang="zh-CN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 </a:t>
            </a:r>
            <a:r>
              <a:rPr lang="en-US" altLang="zh-CN" sz="2800" b="1" dirty="0" smtClean="0"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a</a:t>
            </a:r>
            <a:r>
              <a:rPr kumimoji="0" lang="zh-CN" altLang="zh-CN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 mol</a:t>
            </a:r>
            <a:r>
              <a:rPr lang="en-US" altLang="zh-CN" sz="2800" b="1" dirty="0" smtClean="0"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NO</a:t>
            </a:r>
            <a:r>
              <a:rPr lang="en-US" altLang="zh-CN" sz="2800" b="1" baseline="-25000" dirty="0" smtClean="0"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2 </a:t>
            </a:r>
            <a:r>
              <a:rPr kumimoji="0" lang="zh-CN" altLang="zh-CN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和</a:t>
            </a:r>
            <a:r>
              <a:rPr kumimoji="0" lang="en-US" altLang="zh-CN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b</a:t>
            </a:r>
            <a:r>
              <a:rPr kumimoji="0" lang="zh-CN" altLang="zh-CN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 mol</a:t>
            </a:r>
            <a:r>
              <a:rPr kumimoji="0" lang="en-US" altLang="zh-CN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 </a:t>
            </a:r>
            <a:r>
              <a:rPr kumimoji="0" lang="zh-CN" altLang="zh-CN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NO</a:t>
            </a:r>
            <a:r>
              <a:rPr kumimoji="0" lang="en-US" altLang="zh-CN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 </a:t>
            </a:r>
            <a:r>
              <a:rPr kumimoji="0" lang="zh-CN" altLang="zh-CN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组成的混合气体</a:t>
            </a:r>
            <a:r>
              <a:rPr lang="zh-CN" altLang="en-US" sz="2800" b="1" dirty="0"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。</a:t>
            </a:r>
            <a:r>
              <a:rPr kumimoji="0" lang="zh-CN" altLang="zh-CN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/>
            </a:r>
            <a:br>
              <a:rPr kumimoji="0" lang="zh-CN" altLang="zh-CN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</a:br>
            <a:r>
              <a:rPr kumimoji="0" lang="zh-CN" altLang="zh-CN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(1)</a:t>
            </a:r>
            <a:r>
              <a:rPr lang="en-US" altLang="zh-CN" sz="2800" b="1" dirty="0" smtClean="0"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a</a:t>
            </a:r>
            <a:r>
              <a:rPr lang="zh-CN" altLang="en-US" sz="2800" b="1" dirty="0" smtClean="0"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与</a:t>
            </a:r>
            <a:r>
              <a:rPr lang="en-US" altLang="zh-CN" sz="2800" b="1" dirty="0" smtClean="0"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b</a:t>
            </a:r>
            <a:r>
              <a:rPr lang="zh-CN" altLang="en-US" sz="2800" b="1" dirty="0" smtClean="0"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的大小关系是</a:t>
            </a:r>
            <a:r>
              <a:rPr lang="en-US" altLang="zh-CN" sz="2800" b="1" dirty="0" smtClean="0"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a</a:t>
            </a:r>
            <a:r>
              <a:rPr lang="en-US" altLang="zh-CN" sz="2800" b="1" u="sng" dirty="0" smtClean="0"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           </a:t>
            </a:r>
            <a:r>
              <a:rPr lang="en-US" altLang="zh-CN" sz="2800" b="1" dirty="0" smtClean="0"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b</a:t>
            </a:r>
            <a:r>
              <a:rPr lang="zh-CN" altLang="en-US" sz="2800" b="1" dirty="0" smtClean="0"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；（填</a:t>
            </a:r>
            <a:r>
              <a:rPr lang="en-US" altLang="zh-CN" sz="2800" b="1" dirty="0" smtClean="0"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&lt;,&gt;</a:t>
            </a:r>
            <a:r>
              <a:rPr lang="zh-CN" altLang="en-US" sz="2800" b="1" dirty="0" smtClean="0"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或</a:t>
            </a:r>
            <a:r>
              <a:rPr lang="en-US" altLang="zh-CN" sz="2800" b="1" dirty="0" smtClean="0"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=</a:t>
            </a:r>
            <a:r>
              <a:rPr lang="zh-CN" altLang="en-US" sz="2800" b="1" dirty="0" smtClean="0"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）</a:t>
            </a:r>
            <a:endParaRPr lang="en-US" altLang="zh-CN" sz="2800" b="1" dirty="0" smtClean="0">
              <a:latin typeface="Times New Roman" panose="02020603050405020304" pitchFamily="18" charset="0"/>
              <a:ea typeface="宋体" charset="-122"/>
              <a:cs typeface="Times New Roman" panose="02020603050405020304" pitchFamily="18" charset="0"/>
            </a:endParaRPr>
          </a:p>
          <a:p>
            <a:pPr lvl="0" defTabSz="9144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zh-CN" sz="2800" b="1" dirty="0"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(2)</a:t>
            </a:r>
            <a:r>
              <a:rPr kumimoji="0" lang="zh-CN" altLang="zh-CN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所用烧碱溶液的物质的量浓度为</a:t>
            </a:r>
            <a:r>
              <a:rPr lang="zh-CN" altLang="en-US" sz="2800" b="1" dirty="0"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：</a:t>
            </a:r>
            <a:r>
              <a:rPr lang="en-US" altLang="zh-CN" sz="2800" b="1" u="sng" dirty="0" smtClean="0"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            </a:t>
            </a:r>
            <a:r>
              <a:rPr lang="en-US" altLang="zh-CN" sz="2800" b="1" u="sng" dirty="0"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      </a:t>
            </a:r>
            <a:r>
              <a:rPr lang="en-US" altLang="zh-CN" sz="2800" b="1" u="sng" dirty="0" smtClean="0"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 </a:t>
            </a:r>
            <a:r>
              <a:rPr lang="zh-CN" altLang="en-US" sz="2800" b="1" dirty="0" smtClean="0"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。</a:t>
            </a:r>
            <a:endParaRPr kumimoji="0" lang="zh-CN" altLang="zh-CN" sz="2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charset="-122"/>
              <a:cs typeface="Times New Roman" panose="02020603050405020304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962610" y="5000031"/>
            <a:ext cx="47641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zh-CN" altLang="en-US" sz="40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877159" y="5506407"/>
            <a:ext cx="18742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4000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a+b</a:t>
            </a:r>
            <a:r>
              <a:rPr lang="en-US" altLang="zh-CN" sz="4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)/V</a:t>
            </a:r>
            <a:endParaRPr lang="zh-CN" altLang="en-US" sz="40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7118928" y="329899"/>
            <a:ext cx="4808926" cy="25958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      NO</a:t>
            </a:r>
            <a:r>
              <a:rPr lang="en-US" altLang="zh-CN" sz="2800" b="1" kern="100" baseline="-25000" dirty="0" smtClean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NO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的混合气体能被足量烧碱溶液完全吸收的条件是</a:t>
            </a:r>
            <a:r>
              <a:rPr lang="en-US" altLang="zh-CN" sz="2800" b="1" i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n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(NO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)</a:t>
            </a:r>
            <a:r>
              <a:rPr lang="en-US" altLang="zh-CN" sz="2800" b="1" kern="100" dirty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≥</a:t>
            </a:r>
            <a:r>
              <a:rPr lang="en-US" altLang="zh-CN" sz="2800" b="1" i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n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(NO)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。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一般适合工业尾气中</a:t>
            </a:r>
            <a:r>
              <a:rPr lang="en-US" altLang="zh-CN" sz="2800" b="1" kern="100" dirty="0" err="1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b="1" i="1" kern="100" baseline="-25000" dirty="0" err="1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x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的处理。</a:t>
            </a:r>
            <a:endParaRPr lang="zh-CN" altLang="zh-CN" sz="1050" b="1" kern="100" dirty="0">
              <a:solidFill>
                <a:srgbClr val="0000FF"/>
              </a:solidFill>
              <a:latin typeface="宋体"/>
              <a:cs typeface="Courier New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9270593" y="4714319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 smtClean="0">
                <a:solidFill>
                  <a:srgbClr val="FF0000"/>
                </a:solidFill>
              </a:rPr>
              <a:t>关系：</a:t>
            </a:r>
            <a:endParaRPr lang="zh-CN" altLang="en-US" sz="3200" b="1" dirty="0">
              <a:solidFill>
                <a:srgbClr val="FF00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741778" y="5371102"/>
            <a:ext cx="8915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1Na</a:t>
            </a:r>
            <a:endParaRPr lang="zh-CN" altLang="en-US" sz="32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254317" y="5371102"/>
            <a:ext cx="7088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1N</a:t>
            </a:r>
            <a:endParaRPr lang="zh-CN" altLang="en-US" sz="32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9678253" y="5260185"/>
            <a:ext cx="5437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800" b="1" dirty="0" smtClean="0">
                <a:solidFill>
                  <a:srgbClr val="FF0000"/>
                </a:solidFill>
              </a:rPr>
              <a:t>~</a:t>
            </a:r>
            <a:endParaRPr lang="zh-CN" altLang="en-US" sz="4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5535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10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7" grpId="0"/>
      <p:bldP spid="18" grpId="0"/>
      <p:bldP spid="11" grpId="0"/>
      <p:bldP spid="19" grpId="0"/>
      <p:bldP spid="20" grpId="0"/>
      <p:bldP spid="21" grpId="0"/>
      <p:bldP spid="2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493370" y="325562"/>
            <a:ext cx="11163760" cy="2708410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 smtClean="0">
                <a:latin typeface="宋体"/>
                <a:ea typeface="华文细黑"/>
                <a:cs typeface="Times New Roman"/>
              </a:rPr>
              <a:t>②</a:t>
            </a:r>
            <a:r>
              <a:rPr lang="zh-CN" altLang="zh-CN" sz="2800" b="1" kern="100" dirty="0">
                <a:latin typeface="Times New Roman"/>
                <a:ea typeface="华文细黑"/>
                <a:cs typeface="Times New Roman"/>
              </a:rPr>
              <a:t>催化转化法</a:t>
            </a:r>
            <a:endParaRPr lang="zh-CN" altLang="zh-CN" sz="1050" b="1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latin typeface="Times New Roman"/>
                <a:ea typeface="华文细黑"/>
                <a:cs typeface="Times New Roman"/>
              </a:rPr>
              <a:t>在催化剂、加热条件下，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氨可将氮氧化物转化为无毒气体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(N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b="1" kern="100" dirty="0">
                <a:latin typeface="Times New Roman"/>
                <a:ea typeface="华文细黑"/>
                <a:cs typeface="Times New Roman"/>
              </a:rPr>
              <a:t>或</a:t>
            </a:r>
            <a:r>
              <a:rPr lang="en-US" altLang="zh-CN" sz="2800" b="1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b="1" i="1" kern="100" baseline="-25000" dirty="0">
                <a:latin typeface="Times New Roman"/>
                <a:ea typeface="华文细黑"/>
                <a:cs typeface="Courier New"/>
              </a:rPr>
              <a:t>x</a:t>
            </a:r>
            <a:r>
              <a:rPr lang="zh-CN" altLang="zh-CN" sz="2800" b="1" kern="100" dirty="0">
                <a:latin typeface="Times New Roman"/>
                <a:ea typeface="华文细黑"/>
                <a:cs typeface="Times New Roman"/>
              </a:rPr>
              <a:t>与</a:t>
            </a:r>
            <a:r>
              <a:rPr lang="en-US" altLang="zh-CN" sz="2800" b="1" kern="100" dirty="0">
                <a:latin typeface="Times New Roman"/>
                <a:ea typeface="华文细黑"/>
                <a:cs typeface="Courier New"/>
              </a:rPr>
              <a:t>CO</a:t>
            </a:r>
            <a:r>
              <a:rPr lang="zh-CN" altLang="zh-CN" sz="2800" b="1" kern="100" dirty="0">
                <a:latin typeface="Times New Roman"/>
                <a:ea typeface="华文细黑"/>
                <a:cs typeface="Times New Roman"/>
              </a:rPr>
              <a:t>在一定温度下催化转化为无毒气体</a:t>
            </a:r>
            <a:r>
              <a:rPr lang="en-US" altLang="zh-CN" sz="2800" b="1" kern="100" dirty="0">
                <a:latin typeface="Times New Roman"/>
                <a:ea typeface="华文细黑"/>
                <a:cs typeface="Courier New"/>
              </a:rPr>
              <a:t>(N</a:t>
            </a:r>
            <a:r>
              <a:rPr lang="en-US" altLang="zh-CN" sz="2800" b="1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b="1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b="1" kern="100" dirty="0">
                <a:latin typeface="Times New Roman"/>
                <a:ea typeface="华文细黑"/>
                <a:cs typeface="Courier New"/>
              </a:rPr>
              <a:t>CO</a:t>
            </a:r>
            <a:r>
              <a:rPr lang="en-US" altLang="zh-CN" sz="2800" b="1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b="1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b="1" kern="100" dirty="0">
                <a:latin typeface="Times New Roman"/>
                <a:ea typeface="华文细黑"/>
                <a:cs typeface="Times New Roman"/>
              </a:rPr>
              <a:t>。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一般适用于汽车尾气的处理。</a:t>
            </a:r>
            <a:endParaRPr lang="zh-CN" altLang="zh-CN" sz="1050" b="1" kern="100" dirty="0">
              <a:solidFill>
                <a:srgbClr val="FF0000"/>
              </a:solidFill>
              <a:effectLst/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69245924"/>
              </p:ext>
            </p:extLst>
          </p:nvPr>
        </p:nvGraphicFramePr>
        <p:xfrm>
          <a:off x="3790950" y="4404618"/>
          <a:ext cx="4546600" cy="1041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8208" name="文档" r:id="rId3" imgW="4541919" imgH="1050880" progId="Word.Document.12">
                  <p:embed/>
                </p:oleObj>
              </mc:Choice>
              <mc:Fallback>
                <p:oleObj name="文档" r:id="rId3" imgW="4541919" imgH="1050880" progId="Word.Document.1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90950" y="4404618"/>
                        <a:ext cx="4546600" cy="1041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58963272"/>
              </p:ext>
            </p:extLst>
          </p:nvPr>
        </p:nvGraphicFramePr>
        <p:xfrm>
          <a:off x="3430910" y="3324498"/>
          <a:ext cx="5772150" cy="942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8209" name="文档" r:id="rId5" imgW="5784632" imgH="949844" progId="Word.Document.12">
                  <p:embed/>
                </p:oleObj>
              </mc:Choice>
              <mc:Fallback>
                <p:oleObj name="文档" r:id="rId5" imgW="5784632" imgH="949844" progId="Word.Document.1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30910" y="3324498"/>
                        <a:ext cx="5772150" cy="942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" name="直接连接符 4"/>
          <p:cNvCxnSpPr/>
          <p:nvPr/>
        </p:nvCxnSpPr>
        <p:spPr>
          <a:xfrm>
            <a:off x="4522540" y="1675185"/>
            <a:ext cx="5616624" cy="0"/>
          </a:xfrm>
          <a:prstGeom prst="line">
            <a:avLst/>
          </a:prstGeom>
          <a:ln w="317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>
            <a:off x="10427196" y="1675185"/>
            <a:ext cx="1080120" cy="0"/>
          </a:xfrm>
          <a:prstGeom prst="line">
            <a:avLst/>
          </a:prstGeom>
          <a:ln w="317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540834" y="2301991"/>
            <a:ext cx="7870138" cy="0"/>
          </a:xfrm>
          <a:prstGeom prst="line">
            <a:avLst/>
          </a:prstGeom>
          <a:ln w="317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4279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10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6285830" y="3442145"/>
            <a:ext cx="9028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小于</a:t>
            </a:r>
            <a:endParaRPr lang="zh-CN" altLang="en-US" sz="2800" b="1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885335" y="4052117"/>
            <a:ext cx="9028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大于</a:t>
            </a:r>
            <a:endParaRPr lang="zh-CN" altLang="en-US" sz="2800" b="1" kern="100" dirty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5571507" y="4721397"/>
            <a:ext cx="9028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大于</a:t>
            </a:r>
            <a:endParaRPr lang="zh-CN" altLang="en-US" sz="2800" b="1" kern="100" dirty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6069168" y="6002797"/>
            <a:ext cx="9028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变深</a:t>
            </a:r>
            <a:endParaRPr lang="zh-CN" altLang="en-US" sz="2800" b="1" kern="100" dirty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10344482" y="5990097"/>
            <a:ext cx="9028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变浅</a:t>
            </a:r>
            <a:endParaRPr lang="zh-CN" altLang="en-US" sz="2800" b="1" kern="100" dirty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-8582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459506" y="-98598"/>
            <a:ext cx="11036300" cy="3230116"/>
            <a:chOff x="550590" y="-26590"/>
            <a:chExt cx="11036300" cy="3230116"/>
          </a:xfrm>
        </p:grpSpPr>
        <p:graphicFrame>
          <p:nvGraphicFramePr>
            <p:cNvPr id="4" name="对象 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849058317"/>
                </p:ext>
              </p:extLst>
            </p:nvPr>
          </p:nvGraphicFramePr>
          <p:xfrm>
            <a:off x="550590" y="117426"/>
            <a:ext cx="11036300" cy="3086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2591" name="文档" r:id="rId3" imgW="11038247" imgH="3090344" progId="Word.Document.12">
                    <p:embed/>
                  </p:oleObj>
                </mc:Choice>
                <mc:Fallback>
                  <p:oleObj name="文档" r:id="rId3" imgW="11038247" imgH="3090344" progId="Word.Document.12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550590" y="117426"/>
                          <a:ext cx="11036300" cy="30861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" name="矩形 1"/>
            <p:cNvSpPr/>
            <p:nvPr/>
          </p:nvSpPr>
          <p:spPr>
            <a:xfrm>
              <a:off x="1605310" y="-26590"/>
              <a:ext cx="614271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4000" dirty="0"/>
                <a:t>⇌</a:t>
              </a:r>
            </a:p>
          </p:txBody>
        </p:sp>
        <p:sp>
          <p:nvSpPr>
            <p:cNvPr id="19" name="矩形 18"/>
            <p:cNvSpPr/>
            <p:nvPr/>
          </p:nvSpPr>
          <p:spPr>
            <a:xfrm>
              <a:off x="1329978" y="1451670"/>
              <a:ext cx="614271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4000" dirty="0"/>
                <a:t>⇌</a:t>
              </a: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-55613" y="3346167"/>
            <a:ext cx="11279283" cy="3323987"/>
            <a:chOff x="429371" y="2874096"/>
            <a:chExt cx="11279283" cy="3323987"/>
          </a:xfrm>
        </p:grpSpPr>
        <p:sp>
          <p:nvSpPr>
            <p:cNvPr id="9" name="矩形 8"/>
            <p:cNvSpPr/>
            <p:nvPr/>
          </p:nvSpPr>
          <p:spPr>
            <a:xfrm>
              <a:off x="429371" y="2874096"/>
              <a:ext cx="11279283" cy="3323987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just">
                <a:lnSpc>
                  <a:spcPct val="150000"/>
                </a:lnSpc>
                <a:spcAft>
                  <a:spcPts val="0"/>
                </a:spcAft>
              </a:pPr>
              <a:r>
                <a:rPr lang="en-US" altLang="zh-CN" sz="2800" kern="100" dirty="0">
                  <a:latin typeface="Times New Roman"/>
                  <a:ea typeface="华文细黑"/>
                  <a:cs typeface="Courier New"/>
                </a:rPr>
                <a:t>(1)</a:t>
              </a:r>
              <a:r>
                <a:rPr lang="zh-CN" altLang="zh-CN" sz="2800" kern="100" spc="-100" dirty="0" smtClean="0">
                  <a:latin typeface="Times New Roman"/>
                  <a:ea typeface="华文细黑"/>
                  <a:cs typeface="Times New Roman"/>
                </a:rPr>
                <a:t>收集</a:t>
              </a:r>
              <a:r>
                <a:rPr lang="en-US" altLang="zh-CN" sz="2800" kern="100" spc="-100" dirty="0">
                  <a:latin typeface="Times New Roman"/>
                  <a:ea typeface="华文细黑"/>
                  <a:cs typeface="Courier New"/>
                </a:rPr>
                <a:t>1 </a:t>
              </a:r>
              <a:r>
                <a:rPr lang="en-US" altLang="zh-CN" sz="2800" kern="100" spc="-100" dirty="0" err="1">
                  <a:latin typeface="Times New Roman"/>
                  <a:ea typeface="华文细黑"/>
                  <a:cs typeface="Courier New"/>
                </a:rPr>
                <a:t>mol</a:t>
              </a:r>
              <a:r>
                <a:rPr lang="en-US" altLang="zh-CN" sz="2800" kern="100" spc="-100" dirty="0">
                  <a:latin typeface="Times New Roman"/>
                  <a:ea typeface="华文细黑"/>
                  <a:cs typeface="Courier New"/>
                </a:rPr>
                <a:t> NO</a:t>
              </a:r>
              <a:r>
                <a:rPr lang="en-US" altLang="zh-CN" sz="2800" kern="100" spc="-100" baseline="-25000" dirty="0">
                  <a:latin typeface="Times New Roman"/>
                  <a:ea typeface="华文细黑"/>
                  <a:cs typeface="Courier New"/>
                </a:rPr>
                <a:t>2</a:t>
              </a:r>
              <a:r>
                <a:rPr lang="zh-CN" altLang="zh-CN" sz="2800" kern="100" spc="-100" dirty="0" smtClean="0">
                  <a:latin typeface="Times New Roman"/>
                  <a:ea typeface="华文细黑"/>
                  <a:cs typeface="Times New Roman"/>
                </a:rPr>
                <a:t>时</a:t>
              </a:r>
              <a:r>
                <a:rPr lang="zh-CN" altLang="zh-CN" sz="2800" kern="100" spc="-100" dirty="0">
                  <a:latin typeface="Times New Roman"/>
                  <a:ea typeface="华文细黑"/>
                  <a:cs typeface="Times New Roman"/>
                </a:rPr>
                <a:t>在标准状况下的体积</a:t>
              </a:r>
              <a:r>
                <a:rPr lang="zh-CN" altLang="zh-CN" sz="2800" kern="100" spc="-100" dirty="0" smtClean="0">
                  <a:latin typeface="Times New Roman"/>
                  <a:ea typeface="华文细黑"/>
                  <a:cs typeface="Times New Roman"/>
                </a:rPr>
                <a:t>应</a:t>
              </a:r>
              <a:r>
                <a:rPr lang="en-US" altLang="zh-CN" sz="2800" u="sng" kern="100" spc="-100" dirty="0" smtClean="0">
                  <a:latin typeface="Times New Roman"/>
                  <a:ea typeface="华文细黑"/>
                  <a:cs typeface="Times New Roman"/>
                </a:rPr>
                <a:t>          </a:t>
              </a:r>
              <a:r>
                <a:rPr lang="en-US" altLang="zh-CN" sz="2800" kern="100" spc="-100" dirty="0" smtClean="0">
                  <a:latin typeface="Times New Roman"/>
                  <a:ea typeface="华文细黑"/>
                  <a:cs typeface="Courier New"/>
                </a:rPr>
                <a:t>22.4 </a:t>
              </a:r>
              <a:r>
                <a:rPr lang="en-US" altLang="zh-CN" sz="2800" kern="100" spc="-100" dirty="0">
                  <a:latin typeface="Times New Roman"/>
                  <a:ea typeface="华文细黑"/>
                  <a:cs typeface="Courier New"/>
                </a:rPr>
                <a:t>L</a:t>
              </a:r>
              <a:r>
                <a:rPr lang="zh-CN" altLang="zh-CN" sz="2800" kern="100" spc="-100" dirty="0">
                  <a:latin typeface="Times New Roman"/>
                  <a:ea typeface="华文细黑"/>
                  <a:cs typeface="Times New Roman"/>
                </a:rPr>
                <a:t>。</a:t>
              </a:r>
              <a:endParaRPr lang="zh-CN" altLang="zh-CN" sz="2800" kern="100" spc="-100" dirty="0">
                <a:latin typeface="宋体"/>
                <a:cs typeface="Courier New"/>
              </a:endParaRPr>
            </a:p>
            <a:p>
              <a:pPr algn="just">
                <a:lnSpc>
                  <a:spcPct val="150000"/>
                </a:lnSpc>
                <a:spcAft>
                  <a:spcPts val="0"/>
                </a:spcAft>
              </a:pPr>
              <a:r>
                <a:rPr lang="en-US" altLang="zh-CN" sz="2800" kern="100" dirty="0">
                  <a:latin typeface="Times New Roman"/>
                  <a:ea typeface="华文细黑"/>
                  <a:cs typeface="Courier New"/>
                </a:rPr>
                <a:t>(2)</a:t>
              </a:r>
              <a:r>
                <a:rPr lang="zh-CN" altLang="zh-CN" sz="2800" kern="100" dirty="0">
                  <a:latin typeface="Times New Roman"/>
                  <a:ea typeface="华文细黑"/>
                  <a:cs typeface="Times New Roman"/>
                </a:rPr>
                <a:t>标准状况下</a:t>
              </a:r>
              <a:r>
                <a:rPr lang="en-US" altLang="zh-CN" sz="2800" kern="100" dirty="0">
                  <a:latin typeface="Times New Roman"/>
                  <a:ea typeface="华文细黑"/>
                  <a:cs typeface="Courier New"/>
                </a:rPr>
                <a:t>22.4 L NO</a:t>
              </a:r>
              <a:r>
                <a:rPr lang="en-US" altLang="zh-CN" sz="2800" kern="100" baseline="-25000" dirty="0">
                  <a:latin typeface="Times New Roman"/>
                  <a:ea typeface="华文细黑"/>
                  <a:cs typeface="Courier New"/>
                </a:rPr>
                <a:t>2</a:t>
              </a:r>
              <a:r>
                <a:rPr lang="zh-CN" altLang="zh-CN" sz="2800" kern="100" dirty="0">
                  <a:latin typeface="Times New Roman"/>
                  <a:ea typeface="华文细黑"/>
                  <a:cs typeface="Times New Roman"/>
                </a:rPr>
                <a:t>的质</a:t>
              </a:r>
              <a:r>
                <a:rPr lang="zh-CN" altLang="zh-CN" sz="2800" kern="100" dirty="0" smtClean="0">
                  <a:latin typeface="Times New Roman"/>
                  <a:ea typeface="华文细黑"/>
                  <a:cs typeface="Times New Roman"/>
                </a:rPr>
                <a:t>量</a:t>
              </a:r>
              <a:r>
                <a:rPr lang="en-US" altLang="zh-CN" sz="2800" u="sng" kern="100" dirty="0" smtClean="0">
                  <a:latin typeface="Times New Roman"/>
                  <a:ea typeface="华文细黑"/>
                  <a:cs typeface="Times New Roman"/>
                </a:rPr>
                <a:t>         </a:t>
              </a:r>
              <a:r>
                <a:rPr lang="en-US" altLang="zh-CN" sz="2800" kern="100" dirty="0" smtClean="0">
                  <a:latin typeface="Times New Roman"/>
                  <a:ea typeface="华文细黑"/>
                  <a:cs typeface="Courier New"/>
                </a:rPr>
                <a:t>46 </a:t>
              </a:r>
              <a:r>
                <a:rPr lang="en-US" altLang="zh-CN" sz="2800" kern="100" dirty="0">
                  <a:latin typeface="Times New Roman"/>
                  <a:ea typeface="华文细黑"/>
                  <a:cs typeface="Courier New"/>
                </a:rPr>
                <a:t>g</a:t>
              </a:r>
              <a:r>
                <a:rPr lang="zh-CN" altLang="zh-CN" sz="2800" kern="100" dirty="0">
                  <a:latin typeface="Times New Roman"/>
                  <a:ea typeface="华文细黑"/>
                  <a:cs typeface="Times New Roman"/>
                </a:rPr>
                <a:t>。</a:t>
              </a:r>
              <a:endParaRPr lang="zh-CN" altLang="zh-CN" sz="2800" kern="100" dirty="0">
                <a:latin typeface="宋体"/>
                <a:cs typeface="Courier New"/>
              </a:endParaRPr>
            </a:p>
            <a:p>
              <a:pPr algn="just">
                <a:lnSpc>
                  <a:spcPct val="150000"/>
                </a:lnSpc>
                <a:spcAft>
                  <a:spcPts val="0"/>
                </a:spcAft>
              </a:pPr>
              <a:r>
                <a:rPr lang="en-US" altLang="zh-CN" sz="2800" kern="100" dirty="0">
                  <a:latin typeface="Times New Roman"/>
                  <a:ea typeface="华文细黑"/>
                  <a:cs typeface="Courier New"/>
                </a:rPr>
                <a:t>(3)NO</a:t>
              </a:r>
              <a:r>
                <a:rPr lang="zh-CN" altLang="zh-CN" sz="2800" kern="100" dirty="0">
                  <a:latin typeface="Times New Roman"/>
                  <a:ea typeface="华文细黑"/>
                  <a:cs typeface="Times New Roman"/>
                </a:rPr>
                <a:t>与</a:t>
              </a:r>
              <a:r>
                <a:rPr lang="en-US" altLang="zh-CN" sz="2800" kern="100" dirty="0">
                  <a:latin typeface="Times New Roman"/>
                  <a:ea typeface="华文细黑"/>
                  <a:cs typeface="Courier New"/>
                </a:rPr>
                <a:t>O</a:t>
              </a:r>
              <a:r>
                <a:rPr lang="en-US" altLang="zh-CN" sz="2800" kern="100" baseline="-25000" dirty="0">
                  <a:latin typeface="Times New Roman"/>
                  <a:ea typeface="华文细黑"/>
                  <a:cs typeface="Courier New"/>
                </a:rPr>
                <a:t>2</a:t>
              </a:r>
              <a:r>
                <a:rPr lang="zh-CN" altLang="zh-CN" sz="2800" kern="100" dirty="0">
                  <a:latin typeface="Times New Roman"/>
                  <a:ea typeface="华文细黑"/>
                  <a:cs typeface="Times New Roman"/>
                </a:rPr>
                <a:t>混合后，相对分子质量</a:t>
              </a:r>
              <a:r>
                <a:rPr lang="zh-CN" altLang="zh-CN" sz="2800" kern="100" dirty="0" smtClean="0">
                  <a:latin typeface="Times New Roman"/>
                  <a:ea typeface="华文细黑"/>
                  <a:cs typeface="Times New Roman"/>
                </a:rPr>
                <a:t>应</a:t>
              </a:r>
              <a:r>
                <a:rPr lang="en-US" altLang="zh-CN" sz="2800" u="sng" kern="100" dirty="0" smtClean="0">
                  <a:latin typeface="Times New Roman"/>
                  <a:ea typeface="华文细黑"/>
                  <a:cs typeface="Times New Roman"/>
                </a:rPr>
                <a:t>         </a:t>
              </a:r>
              <a:r>
                <a:rPr lang="zh-CN" altLang="zh-CN" sz="2800" kern="100" dirty="0" smtClean="0">
                  <a:latin typeface="Times New Roman"/>
                  <a:ea typeface="华文细黑"/>
                  <a:cs typeface="Times New Roman"/>
                </a:rPr>
                <a:t>按</a:t>
              </a:r>
              <a:r>
                <a:rPr lang="zh-CN" altLang="zh-CN" sz="2800" kern="100" dirty="0">
                  <a:latin typeface="Times New Roman"/>
                  <a:ea typeface="华文细黑"/>
                  <a:cs typeface="Times New Roman"/>
                </a:rPr>
                <a:t>体积比求得的数值。</a:t>
              </a:r>
              <a:endParaRPr lang="zh-CN" altLang="zh-CN" sz="2800" kern="100" dirty="0">
                <a:latin typeface="宋体"/>
                <a:cs typeface="Courier New"/>
              </a:endParaRPr>
            </a:p>
            <a:p>
              <a:pPr algn="just">
                <a:lnSpc>
                  <a:spcPct val="150000"/>
                </a:lnSpc>
                <a:spcAft>
                  <a:spcPts val="0"/>
                </a:spcAft>
              </a:pPr>
              <a:r>
                <a:rPr lang="en-US" altLang="zh-CN" sz="2800" kern="100" dirty="0">
                  <a:latin typeface="Times New Roman"/>
                  <a:ea typeface="华文细黑"/>
                  <a:cs typeface="Courier New"/>
                </a:rPr>
                <a:t>(4)</a:t>
              </a:r>
              <a:r>
                <a:rPr lang="zh-CN" altLang="zh-CN" sz="2800" kern="100" dirty="0">
                  <a:latin typeface="Times New Roman"/>
                  <a:ea typeface="华文细黑"/>
                  <a:cs typeface="Times New Roman"/>
                </a:rPr>
                <a:t>温度影响</a:t>
              </a:r>
              <a:r>
                <a:rPr lang="en-US" altLang="zh-CN" sz="2800" kern="100" dirty="0">
                  <a:latin typeface="宋体"/>
                  <a:ea typeface="华文细黑"/>
                  <a:cs typeface="Times New Roman"/>
                </a:rPr>
                <a:t>“</a:t>
              </a:r>
              <a:r>
                <a:rPr lang="en-US" altLang="zh-CN" sz="2800" kern="100" dirty="0">
                  <a:latin typeface="Times New Roman"/>
                  <a:ea typeface="华文细黑"/>
                  <a:cs typeface="Courier New"/>
                </a:rPr>
                <a:t>2NO</a:t>
              </a:r>
              <a:r>
                <a:rPr lang="en-US" altLang="zh-CN" sz="2800" kern="100" baseline="-25000" dirty="0">
                  <a:latin typeface="Times New Roman"/>
                  <a:ea typeface="华文细黑"/>
                  <a:cs typeface="Courier New"/>
                </a:rPr>
                <a:t>2</a:t>
              </a:r>
              <a:r>
                <a:rPr lang="en-US" altLang="zh-CN" sz="2800" kern="100" dirty="0">
                  <a:latin typeface="ZBFH"/>
                  <a:ea typeface="华文细黑"/>
                  <a:cs typeface="Times New Roman"/>
                </a:rPr>
                <a:t></a:t>
              </a:r>
              <a:r>
                <a:rPr lang="en-US" altLang="zh-CN" sz="2800" kern="100" dirty="0">
                  <a:latin typeface="Times New Roman"/>
                  <a:ea typeface="华文细黑"/>
                  <a:cs typeface="Courier New"/>
                </a:rPr>
                <a:t>N</a:t>
              </a:r>
              <a:r>
                <a:rPr lang="en-US" altLang="zh-CN" sz="2800" kern="100" baseline="-25000" dirty="0">
                  <a:latin typeface="Times New Roman"/>
                  <a:ea typeface="华文细黑"/>
                  <a:cs typeface="Courier New"/>
                </a:rPr>
                <a:t>2</a:t>
              </a:r>
              <a:r>
                <a:rPr lang="en-US" altLang="zh-CN" sz="2800" kern="100" dirty="0">
                  <a:latin typeface="Times New Roman"/>
                  <a:ea typeface="华文细黑"/>
                  <a:cs typeface="Courier New"/>
                </a:rPr>
                <a:t>O</a:t>
              </a:r>
              <a:r>
                <a:rPr lang="en-US" altLang="zh-CN" sz="2800" kern="100" baseline="-25000" dirty="0">
                  <a:latin typeface="Times New Roman"/>
                  <a:ea typeface="华文细黑"/>
                  <a:cs typeface="Courier New"/>
                </a:rPr>
                <a:t>4</a:t>
              </a:r>
              <a:r>
                <a:rPr lang="en-US" altLang="zh-CN" sz="2800" kern="100" dirty="0">
                  <a:latin typeface="宋体"/>
                  <a:ea typeface="华文细黑"/>
                  <a:cs typeface="Times New Roman"/>
                </a:rPr>
                <a:t>”</a:t>
              </a:r>
              <a:r>
                <a:rPr lang="zh-CN" altLang="zh-CN" sz="2800" kern="100" dirty="0">
                  <a:latin typeface="Times New Roman"/>
                  <a:ea typeface="华文细黑"/>
                  <a:cs typeface="Times New Roman"/>
                </a:rPr>
                <a:t>平衡体系，其他条件不变，体系颜色随温度改变而改变。升高温度，气体颜</a:t>
              </a:r>
              <a:r>
                <a:rPr lang="zh-CN" altLang="zh-CN" sz="2800" kern="100" dirty="0" smtClean="0">
                  <a:latin typeface="Times New Roman"/>
                  <a:ea typeface="华文细黑"/>
                  <a:cs typeface="Times New Roman"/>
                </a:rPr>
                <a:t>色</a:t>
              </a:r>
              <a:r>
                <a:rPr lang="en-US" altLang="zh-CN" sz="2800" u="sng" kern="100" dirty="0" smtClean="0">
                  <a:latin typeface="Times New Roman"/>
                  <a:ea typeface="华文细黑"/>
                  <a:cs typeface="Times New Roman"/>
                </a:rPr>
                <a:t>       </a:t>
              </a:r>
              <a:r>
                <a:rPr lang="zh-CN" altLang="zh-CN" sz="2800" kern="100" dirty="0" smtClean="0">
                  <a:latin typeface="Times New Roman"/>
                  <a:ea typeface="华文细黑"/>
                  <a:cs typeface="Times New Roman"/>
                </a:rPr>
                <a:t>；</a:t>
              </a:r>
              <a:r>
                <a:rPr lang="zh-CN" altLang="zh-CN" sz="2800" kern="100" dirty="0">
                  <a:latin typeface="Times New Roman"/>
                  <a:ea typeface="华文细黑"/>
                  <a:cs typeface="Times New Roman"/>
                </a:rPr>
                <a:t>降低温度，气体颜</a:t>
              </a:r>
              <a:r>
                <a:rPr lang="zh-CN" altLang="zh-CN" sz="2800" kern="100" dirty="0" smtClean="0">
                  <a:latin typeface="Times New Roman"/>
                  <a:ea typeface="华文细黑"/>
                  <a:cs typeface="Times New Roman"/>
                </a:rPr>
                <a:t>色</a:t>
              </a:r>
              <a:r>
                <a:rPr lang="en-US" altLang="zh-CN" sz="2800" u="sng" kern="100" dirty="0" smtClean="0">
                  <a:latin typeface="Times New Roman"/>
                  <a:ea typeface="华文细黑"/>
                  <a:cs typeface="Times New Roman"/>
                </a:rPr>
                <a:t>      </a:t>
              </a:r>
              <a:r>
                <a:rPr lang="zh-CN" altLang="zh-CN" sz="2800" kern="100" dirty="0" smtClean="0">
                  <a:latin typeface="Times New Roman"/>
                  <a:ea typeface="华文细黑"/>
                  <a:cs typeface="Times New Roman"/>
                </a:rPr>
                <a:t>。</a:t>
              </a:r>
              <a:endParaRPr lang="zh-CN" altLang="zh-CN" sz="2800" kern="100" dirty="0">
                <a:effectLst/>
                <a:latin typeface="宋体"/>
                <a:cs typeface="Courier New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3634234" y="4836046"/>
              <a:ext cx="614271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4000" dirty="0"/>
                <a:t>⇌</a:t>
              </a:r>
            </a:p>
          </p:txBody>
        </p:sp>
      </p:grpSp>
      <p:sp>
        <p:nvSpPr>
          <p:cNvPr id="6" name="矩形 5"/>
          <p:cNvSpPr/>
          <p:nvPr/>
        </p:nvSpPr>
        <p:spPr>
          <a:xfrm>
            <a:off x="334566" y="2436196"/>
            <a:ext cx="11593288" cy="9221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200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zh-CN" altLang="zh-CN" sz="32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密闭</a:t>
            </a:r>
            <a:r>
              <a:rPr lang="zh-CN" altLang="zh-CN" sz="32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容器中</a:t>
            </a:r>
            <a:r>
              <a:rPr lang="en-US" altLang="zh-CN" sz="32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2 </a:t>
            </a:r>
            <a:r>
              <a:rPr lang="en-US" altLang="zh-CN" sz="3200" b="1" kern="100" dirty="0" err="1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mol</a:t>
            </a:r>
            <a:r>
              <a:rPr lang="en-US" altLang="zh-CN" sz="32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 NO</a:t>
            </a:r>
            <a:r>
              <a:rPr lang="zh-CN" altLang="zh-CN" sz="32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与</a:t>
            </a:r>
            <a:r>
              <a:rPr lang="en-US" altLang="zh-CN" sz="32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1 </a:t>
            </a:r>
            <a:r>
              <a:rPr lang="en-US" altLang="zh-CN" sz="3200" b="1" kern="100" dirty="0" err="1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mol</a:t>
            </a:r>
            <a:r>
              <a:rPr lang="en-US" altLang="zh-CN" sz="32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 O</a:t>
            </a:r>
            <a:r>
              <a:rPr lang="en-US" altLang="zh-CN" sz="3200" b="1" kern="100" baseline="-250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32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充分反应，产物的分子数为</a:t>
            </a:r>
            <a:r>
              <a:rPr lang="en-US" altLang="zh-CN" sz="32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3200" b="1" i="1" kern="100" dirty="0" smtClean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N</a:t>
            </a:r>
            <a:r>
              <a:rPr lang="en-US" altLang="zh-CN" sz="3200" b="1" kern="100" baseline="-25000" dirty="0" smtClean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A</a:t>
            </a:r>
            <a:r>
              <a:rPr lang="en-US" altLang="zh-CN" sz="32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;</a:t>
            </a:r>
            <a:endParaRPr lang="en-US" altLang="zh-CN" sz="3200" b="1" kern="100" dirty="0">
              <a:solidFill>
                <a:srgbClr val="0000FF"/>
              </a:solidFill>
              <a:latin typeface="宋体"/>
              <a:cs typeface="Courier New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1423798" y="1485578"/>
            <a:ext cx="649537" cy="17911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200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en-US" altLang="zh-CN" sz="66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  <a:sym typeface="Symbol"/>
              </a:rPr>
              <a:t></a:t>
            </a:r>
            <a:endParaRPr lang="en-US" altLang="zh-CN" sz="6600" b="1" kern="100" dirty="0">
              <a:solidFill>
                <a:srgbClr val="FF0000"/>
              </a:solidFill>
              <a:latin typeface="宋体"/>
              <a:cs typeface="Courier New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10055646" y="1797417"/>
            <a:ext cx="136815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200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zh-CN" altLang="en-US" sz="36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  <a:sym typeface="Symbol"/>
              </a:rPr>
              <a:t>小于</a:t>
            </a:r>
            <a:endParaRPr lang="en-US" altLang="zh-CN" sz="3600" b="1" kern="100" dirty="0">
              <a:solidFill>
                <a:srgbClr val="FF0000"/>
              </a:solidFill>
              <a:latin typeface="宋体"/>
              <a:cs typeface="Courier New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6924669" y="1874646"/>
            <a:ext cx="2954655" cy="912077"/>
            <a:chOff x="8786414" y="4826974"/>
            <a:chExt cx="2954655" cy="912077"/>
          </a:xfrm>
        </p:grpSpPr>
        <p:sp>
          <p:nvSpPr>
            <p:cNvPr id="22" name="矩形 21"/>
            <p:cNvSpPr/>
            <p:nvPr/>
          </p:nvSpPr>
          <p:spPr>
            <a:xfrm>
              <a:off x="9962430" y="4908054"/>
              <a:ext cx="700833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4800" dirty="0">
                  <a:solidFill>
                    <a:srgbClr val="FF0000"/>
                  </a:solidFill>
                </a:rPr>
                <a:t>⇌</a:t>
              </a:r>
            </a:p>
          </p:txBody>
        </p:sp>
        <p:sp>
          <p:nvSpPr>
            <p:cNvPr id="23" name="矩形 22"/>
            <p:cNvSpPr/>
            <p:nvPr/>
          </p:nvSpPr>
          <p:spPr>
            <a:xfrm>
              <a:off x="8786414" y="4826974"/>
              <a:ext cx="2954655" cy="81817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150000"/>
                </a:lnSpc>
                <a:spcAft>
                  <a:spcPts val="0"/>
                </a:spcAft>
              </a:pPr>
              <a:r>
                <a:rPr lang="en-US" altLang="zh-CN" sz="3600" b="1" kern="100" dirty="0" smtClean="0">
                  <a:solidFill>
                    <a:srgbClr val="FF0000"/>
                  </a:solidFill>
                  <a:latin typeface="Times New Roman"/>
                  <a:ea typeface="华文细黑"/>
                  <a:cs typeface="Courier New"/>
                </a:rPr>
                <a:t>2NO</a:t>
              </a:r>
              <a:r>
                <a:rPr lang="en-US" altLang="zh-CN" sz="3600" b="1" kern="100" baseline="-25000" dirty="0" smtClean="0">
                  <a:solidFill>
                    <a:srgbClr val="FF0000"/>
                  </a:solidFill>
                  <a:latin typeface="Times New Roman"/>
                  <a:ea typeface="华文细黑"/>
                  <a:cs typeface="Courier New"/>
                </a:rPr>
                <a:t>2</a:t>
              </a:r>
              <a:r>
                <a:rPr lang="en-US" altLang="zh-CN" sz="3600" b="1" kern="100" dirty="0" smtClean="0">
                  <a:solidFill>
                    <a:srgbClr val="FF0000"/>
                  </a:solidFill>
                  <a:latin typeface="Times New Roman"/>
                  <a:ea typeface="华文细黑"/>
                  <a:cs typeface="Courier New"/>
                </a:rPr>
                <a:t>      N</a:t>
              </a:r>
              <a:r>
                <a:rPr lang="en-US" altLang="zh-CN" sz="3600" b="1" kern="100" baseline="-25000" dirty="0" smtClean="0">
                  <a:solidFill>
                    <a:srgbClr val="FF0000"/>
                  </a:solidFill>
                  <a:latin typeface="Times New Roman"/>
                  <a:ea typeface="华文细黑"/>
                  <a:cs typeface="Courier New"/>
                </a:rPr>
                <a:t>2</a:t>
              </a:r>
              <a:r>
                <a:rPr lang="en-US" altLang="zh-CN" sz="3600" b="1" kern="100" dirty="0" smtClean="0">
                  <a:solidFill>
                    <a:srgbClr val="FF0000"/>
                  </a:solidFill>
                  <a:latin typeface="Times New Roman"/>
                  <a:ea typeface="华文细黑"/>
                  <a:cs typeface="Courier New"/>
                </a:rPr>
                <a:t>O</a:t>
              </a:r>
              <a:r>
                <a:rPr lang="en-US" altLang="zh-CN" sz="3600" b="1" kern="100" baseline="-25000" dirty="0" smtClean="0">
                  <a:solidFill>
                    <a:srgbClr val="FF0000"/>
                  </a:solidFill>
                  <a:latin typeface="Times New Roman"/>
                  <a:ea typeface="华文细黑"/>
                  <a:cs typeface="Courier New"/>
                </a:rPr>
                <a:t>4</a:t>
              </a:r>
              <a:endParaRPr lang="zh-CN" altLang="zh-CN" sz="3600" b="1" kern="100" dirty="0">
                <a:solidFill>
                  <a:srgbClr val="FF0000"/>
                </a:solidFill>
                <a:latin typeface="宋体"/>
                <a:cs typeface="Courier New"/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958483" y="3429794"/>
            <a:ext cx="42659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1mol NO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部分转化为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N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4</a:t>
            </a:r>
            <a:endParaRPr lang="zh-CN" altLang="en-US" sz="2800" b="1" baseline="-25000" dirty="0">
              <a:solidFill>
                <a:srgbClr val="FF0000"/>
              </a:solidFill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6513684" y="4082894"/>
            <a:ext cx="57022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实际为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1mol NO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和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N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的混合气体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6183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4" grpId="0"/>
      <p:bldP spid="15" grpId="0"/>
      <p:bldP spid="17" grpId="0"/>
      <p:bldP spid="6" grpId="0"/>
      <p:bldP spid="7" grpId="0"/>
      <p:bldP spid="18" grpId="0"/>
      <p:bldP spid="8" grpId="0"/>
      <p:bldP spid="2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533974" y="901378"/>
            <a:ext cx="11120877" cy="4616648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5.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右图为装有活塞的密闭容器，内盛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22.4 mL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一氧化氮。若通入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11.2 mL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氧气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气体体积均在标准状况下测定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，保持温度、压强不变，则容器内物质的密度为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等于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1.369 g·L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1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等于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2.054 g·L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1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在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1.369 g·L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1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2.054 g·L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1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之间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大于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2.054 g·L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1</a:t>
            </a:r>
            <a:endParaRPr lang="zh-CN" altLang="zh-CN" sz="2800" kern="100" dirty="0">
              <a:effectLst/>
              <a:latin typeface="宋体"/>
              <a:cs typeface="Courier New"/>
            </a:endParaRPr>
          </a:p>
        </p:txBody>
      </p:sp>
      <p:pic>
        <p:nvPicPr>
          <p:cNvPr id="130051" name="Picture 3" descr="GD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0786" y="2372241"/>
            <a:ext cx="2473012" cy="23824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矩形 6"/>
          <p:cNvSpPr/>
          <p:nvPr/>
        </p:nvSpPr>
        <p:spPr>
          <a:xfrm>
            <a:off x="2984827" y="2303066"/>
            <a:ext cx="51809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D</a:t>
            </a:r>
            <a:endParaRPr lang="zh-CN" altLang="en-US" sz="3600" b="1" dirty="0">
              <a:solidFill>
                <a:srgbClr val="FF0000"/>
              </a:solidFill>
            </a:endParaRPr>
          </a:p>
        </p:txBody>
      </p:sp>
      <p:sp>
        <p:nvSpPr>
          <p:cNvPr id="5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8544774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6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9046952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8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9524988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9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997888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0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0456500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11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096055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2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11459002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992253" y="4861180"/>
            <a:ext cx="3094437" cy="6568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2NO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b="1" kern="100" baseline="-250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b="1" kern="100" spc="-8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=2NO</a:t>
            </a:r>
            <a:r>
              <a:rPr lang="en-US" altLang="zh-CN" sz="2800" b="1" kern="100" baseline="-250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2</a:t>
            </a:r>
            <a:endParaRPr lang="zh-CN" altLang="zh-CN" sz="2800" b="1" kern="100" dirty="0">
              <a:solidFill>
                <a:srgbClr val="0000FF"/>
              </a:solidFill>
              <a:latin typeface="宋体"/>
              <a:cs typeface="Courier New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4727054" y="5518026"/>
            <a:ext cx="135165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</a:rPr>
              <a:t>22.4mL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5807174" y="6002918"/>
            <a:ext cx="13318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</a:rPr>
              <a:t>11.2mL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6941894" y="5498862"/>
            <a:ext cx="135165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</a:rPr>
              <a:t>22.4mL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8975526" y="4869954"/>
            <a:ext cx="2340705" cy="745986"/>
            <a:chOff x="9064360" y="4869954"/>
            <a:chExt cx="2340705" cy="745986"/>
          </a:xfrm>
        </p:grpSpPr>
        <p:sp>
          <p:nvSpPr>
            <p:cNvPr id="21" name="矩形 20"/>
            <p:cNvSpPr/>
            <p:nvPr/>
          </p:nvSpPr>
          <p:spPr>
            <a:xfrm>
              <a:off x="9962430" y="4908054"/>
              <a:ext cx="614271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4000" dirty="0">
                  <a:solidFill>
                    <a:srgbClr val="0000FF"/>
                  </a:solidFill>
                </a:rPr>
                <a:t>⇌</a:t>
              </a:r>
            </a:p>
          </p:txBody>
        </p:sp>
        <p:sp>
          <p:nvSpPr>
            <p:cNvPr id="22" name="矩形 21"/>
            <p:cNvSpPr/>
            <p:nvPr/>
          </p:nvSpPr>
          <p:spPr>
            <a:xfrm>
              <a:off x="9064360" y="4869954"/>
              <a:ext cx="2340705" cy="65684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150000"/>
                </a:lnSpc>
                <a:spcAft>
                  <a:spcPts val="0"/>
                </a:spcAft>
              </a:pPr>
              <a:r>
                <a:rPr lang="en-US" altLang="zh-CN" sz="2800" b="1" kern="100" dirty="0" smtClean="0">
                  <a:solidFill>
                    <a:srgbClr val="0000FF"/>
                  </a:solidFill>
                  <a:latin typeface="Times New Roman"/>
                  <a:ea typeface="华文细黑"/>
                  <a:cs typeface="Courier New"/>
                </a:rPr>
                <a:t>2NO</a:t>
              </a:r>
              <a:r>
                <a:rPr lang="en-US" altLang="zh-CN" sz="2800" b="1" kern="100" baseline="-25000" dirty="0" smtClean="0">
                  <a:solidFill>
                    <a:srgbClr val="0000FF"/>
                  </a:solidFill>
                  <a:latin typeface="Times New Roman"/>
                  <a:ea typeface="华文细黑"/>
                  <a:cs typeface="Courier New"/>
                </a:rPr>
                <a:t>2</a:t>
              </a:r>
              <a:r>
                <a:rPr lang="en-US" altLang="zh-CN" sz="2800" b="1" kern="100" dirty="0" smtClean="0">
                  <a:solidFill>
                    <a:srgbClr val="0000FF"/>
                  </a:solidFill>
                  <a:latin typeface="Times New Roman"/>
                  <a:ea typeface="华文细黑"/>
                  <a:cs typeface="Courier New"/>
                </a:rPr>
                <a:t>      N</a:t>
              </a:r>
              <a:r>
                <a:rPr lang="en-US" altLang="zh-CN" sz="2800" b="1" kern="100" baseline="-25000" dirty="0" smtClean="0">
                  <a:solidFill>
                    <a:srgbClr val="0000FF"/>
                  </a:solidFill>
                  <a:latin typeface="Times New Roman"/>
                  <a:ea typeface="华文细黑"/>
                  <a:cs typeface="Courier New"/>
                </a:rPr>
                <a:t>2</a:t>
              </a:r>
              <a:r>
                <a:rPr lang="en-US" altLang="zh-CN" sz="2800" b="1" kern="100" dirty="0" smtClean="0">
                  <a:solidFill>
                    <a:srgbClr val="0000FF"/>
                  </a:solidFill>
                  <a:latin typeface="Times New Roman"/>
                  <a:ea typeface="华文细黑"/>
                  <a:cs typeface="Courier New"/>
                </a:rPr>
                <a:t>O</a:t>
              </a:r>
              <a:r>
                <a:rPr lang="en-US" altLang="zh-CN" sz="2800" b="1" kern="100" baseline="-25000" dirty="0" smtClean="0">
                  <a:solidFill>
                    <a:srgbClr val="0000FF"/>
                  </a:solidFill>
                  <a:latin typeface="Times New Roman"/>
                  <a:ea typeface="华文细黑"/>
                  <a:cs typeface="Courier New"/>
                </a:rPr>
                <a:t>4</a:t>
              </a:r>
              <a:endParaRPr lang="zh-CN" altLang="zh-CN" sz="2800" b="1" kern="100" dirty="0">
                <a:solidFill>
                  <a:srgbClr val="0000FF"/>
                </a:solidFill>
                <a:latin typeface="宋体"/>
                <a:cs typeface="Courier New"/>
              </a:endParaRPr>
            </a:p>
          </p:txBody>
        </p:sp>
      </p:grpSp>
      <p:sp>
        <p:nvSpPr>
          <p:cNvPr id="23" name="矩形 22"/>
          <p:cNvSpPr/>
          <p:nvPr/>
        </p:nvSpPr>
        <p:spPr>
          <a:xfrm>
            <a:off x="9263558" y="5642878"/>
            <a:ext cx="19895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</a:rPr>
              <a:t>V &lt; 22.4mL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4667450" y="3040234"/>
            <a:ext cx="408637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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&gt;(4610</a:t>
            </a:r>
            <a:r>
              <a:rPr lang="en-US" altLang="zh-CN" sz="2800" b="1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-3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g)/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(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22.410</a:t>
            </a:r>
            <a:r>
              <a:rPr lang="en-US" altLang="zh-CN" sz="2800" b="1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-3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L)</a:t>
            </a:r>
            <a:endParaRPr lang="zh-CN" altLang="en-US" sz="28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8573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" grpId="0"/>
      <p:bldP spid="17" grpId="0"/>
      <p:bldP spid="18" grpId="0"/>
      <p:bldP spid="19" grpId="0"/>
      <p:bldP spid="23" grpId="0"/>
      <p:bldP spid="2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435874" y="837506"/>
            <a:ext cx="11163760" cy="5293733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dirty="0">
                <a:solidFill>
                  <a:srgbClr val="0000FF"/>
                </a:solidFill>
                <a:latin typeface="黑体" pitchFamily="2" charset="-122"/>
                <a:ea typeface="黑体" pitchFamily="2" charset="-122"/>
              </a:rPr>
              <a:t>题组一　</a:t>
            </a:r>
            <a:r>
              <a:rPr lang="en-US" altLang="zh-CN" sz="2800" b="1" dirty="0">
                <a:solidFill>
                  <a:srgbClr val="0000FF"/>
                </a:solidFill>
                <a:latin typeface="Times New Roman" pitchFamily="18" charset="0"/>
                <a:ea typeface="黑体" pitchFamily="2" charset="-122"/>
              </a:rPr>
              <a:t>NO</a:t>
            </a:r>
            <a:r>
              <a:rPr lang="zh-CN" altLang="zh-CN" sz="2800" b="1" dirty="0">
                <a:solidFill>
                  <a:srgbClr val="0000FF"/>
                </a:solidFill>
                <a:latin typeface="Times New Roman" pitchFamily="18" charset="0"/>
                <a:ea typeface="黑体" pitchFamily="2" charset="-122"/>
              </a:rPr>
              <a:t>、</a:t>
            </a:r>
            <a:r>
              <a:rPr lang="en-US" altLang="zh-CN" sz="2800" b="1" dirty="0">
                <a:solidFill>
                  <a:srgbClr val="0000FF"/>
                </a:solidFill>
                <a:latin typeface="Times New Roman" pitchFamily="18" charset="0"/>
                <a:ea typeface="黑体" pitchFamily="2" charset="-122"/>
              </a:rPr>
              <a:t>NO</a:t>
            </a:r>
            <a:r>
              <a:rPr lang="en-US" altLang="zh-CN" sz="2800" b="1" baseline="-25000" dirty="0">
                <a:solidFill>
                  <a:srgbClr val="0000FF"/>
                </a:solidFill>
                <a:latin typeface="Times New Roman" pitchFamily="18" charset="0"/>
                <a:ea typeface="黑体" pitchFamily="2" charset="-122"/>
              </a:rPr>
              <a:t>2</a:t>
            </a:r>
            <a:r>
              <a:rPr lang="zh-CN" altLang="zh-CN" sz="2800" b="1" dirty="0">
                <a:solidFill>
                  <a:srgbClr val="0000FF"/>
                </a:solidFill>
                <a:latin typeface="黑体" pitchFamily="2" charset="-122"/>
                <a:ea typeface="黑体" pitchFamily="2" charset="-122"/>
              </a:rPr>
              <a:t>的性质及对环境的影响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汽车排放的尾气中含有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是城市大气污染的主要污染物之一。在日光照射下，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发生一系列光化学烟雾的循环反应，从而不断产生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，加重空气污染。反应过程为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spc="-600" dirty="0">
                <a:latin typeface="宋体"/>
                <a:ea typeface="华文细黑"/>
                <a:cs typeface="Times New Roman"/>
              </a:rPr>
              <a:t>―→ 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2NO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②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2NO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spc="-600" dirty="0">
                <a:latin typeface="宋体"/>
                <a:ea typeface="华文细黑"/>
                <a:cs typeface="Times New Roman"/>
              </a:rPr>
              <a:t>―→ 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③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spc="-600" dirty="0">
                <a:latin typeface="宋体"/>
                <a:ea typeface="华文细黑"/>
                <a:cs typeface="Times New Roman"/>
              </a:rPr>
              <a:t>―→ 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。下列对该反应过程及生成物叙述正确的是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起催化剂作用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		B.NO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起催化剂作用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C.NO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只起氧化剂作用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		D.O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为同分异构体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5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8544774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6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9046952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8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9524988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9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997888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0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0456500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3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096055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4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1459002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782838" y="4169688"/>
            <a:ext cx="488627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反应过程</a:t>
            </a:r>
            <a:r>
              <a:rPr lang="en-US" altLang="zh-CN" sz="2800" b="1" kern="100" dirty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①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②</a:t>
            </a:r>
            <a:r>
              <a:rPr lang="zh-CN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得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:  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b="1" kern="100" spc="-600" dirty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―→ 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2O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9299753" y="5484118"/>
            <a:ext cx="19800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同素异形体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8831510" y="5446018"/>
            <a:ext cx="59503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32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×</a:t>
            </a:r>
            <a:endParaRPr lang="zh-CN" altLang="en-US" sz="3200" b="1" kern="100" dirty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8255446" y="4823346"/>
            <a:ext cx="59503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32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×</a:t>
            </a:r>
            <a:endParaRPr lang="zh-CN" altLang="en-US" sz="3200" b="1" kern="100" dirty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3862958" y="5446018"/>
            <a:ext cx="59503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32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×</a:t>
            </a:r>
            <a:endParaRPr lang="zh-CN" altLang="en-US" sz="3200" b="1" kern="100" dirty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6247730" y="3914686"/>
            <a:ext cx="84350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NO</a:t>
            </a:r>
            <a:r>
              <a:rPr lang="en-US" altLang="zh-CN" sz="2800" b="1" kern="100" baseline="-25000" dirty="0" smtClean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2</a:t>
            </a:r>
            <a:endParaRPr lang="zh-CN" altLang="en-US" sz="2800" b="1" baseline="-25000" dirty="0">
              <a:solidFill>
                <a:srgbClr val="0000FF"/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3502918" y="4797946"/>
            <a:ext cx="46679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dirty="0">
                <a:solidFill>
                  <a:srgbClr val="FF0000"/>
                </a:solidFill>
              </a:rPr>
              <a:t>√</a:t>
            </a:r>
          </a:p>
        </p:txBody>
      </p:sp>
      <p:sp>
        <p:nvSpPr>
          <p:cNvPr id="23" name="矩形 22"/>
          <p:cNvSpPr/>
          <p:nvPr/>
        </p:nvSpPr>
        <p:spPr>
          <a:xfrm>
            <a:off x="1498552" y="4115966"/>
            <a:ext cx="52610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dirty="0" smtClean="0">
                <a:solidFill>
                  <a:srgbClr val="FF0000"/>
                </a:solidFill>
              </a:rPr>
              <a:t>A</a:t>
            </a:r>
            <a:endParaRPr lang="zh-CN" altLang="en-US" sz="4000" dirty="0">
              <a:solidFill>
                <a:srgbClr val="FF0000"/>
              </a:solidFill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8708702" y="4823346"/>
            <a:ext cx="25186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NO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为中间产物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283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15767" y="909514"/>
            <a:ext cx="10834506" cy="4647402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2.NO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可以用氢氧化钠溶液吸收，或在一定条件下用氨气与其反应使之转化为无污染的物质，发生反应的化学方程式分别是：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2NaOH</a:t>
            </a:r>
            <a:r>
              <a:rPr lang="en-US" altLang="zh-CN" sz="2800" kern="100" spc="-80" dirty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=M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O,8NH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6NO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spc="-80" dirty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=7X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12H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。则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M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X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代表的物质的化学式分别是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A.NaNO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			B.HNO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C.NO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			D.N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N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2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根据化合价升降关系以及原子守恒，判断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M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X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231110" y="2709714"/>
            <a:ext cx="554960" cy="8988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just">
              <a:lnSpc>
                <a:spcPct val="150000"/>
              </a:lnSpc>
            </a:pPr>
            <a:r>
              <a:rPr lang="en-US" altLang="zh-CN" sz="40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A</a:t>
            </a:r>
            <a:endParaRPr lang="zh-CN" altLang="zh-CN" sz="4000" b="1" kern="100" dirty="0">
              <a:solidFill>
                <a:srgbClr val="FF0000"/>
              </a:solidFill>
              <a:latin typeface="宋体"/>
              <a:cs typeface="Courier New"/>
            </a:endParaRPr>
          </a:p>
        </p:txBody>
      </p:sp>
      <p:sp>
        <p:nvSpPr>
          <p:cNvPr id="5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8544774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7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9046952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8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9524988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9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997888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0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0456500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1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096055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2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1459002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9007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51492" y="442446"/>
            <a:ext cx="11617054" cy="3447073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3.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汽车尾气主要含有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i="1" kern="100" baseline="-25000" dirty="0">
                <a:latin typeface="Times New Roman"/>
                <a:ea typeface="华文细黑"/>
                <a:cs typeface="Courier New"/>
              </a:rPr>
              <a:t>x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等物质，这种尾气逐渐成为城市空气污染的主要来源之一。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40000"/>
              </a:lnSpc>
              <a:spcBef>
                <a:spcPts val="2400"/>
              </a:spcBef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(1)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汽车尾气中的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来自于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来自于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</a:t>
            </a: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汽车尾气对环境的危害主要有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</a:t>
            </a: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__________________________________________________(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至少填两种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472930" y="2015034"/>
            <a:ext cx="307007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汽油的不完全燃烧</a:t>
            </a:r>
            <a:endParaRPr lang="zh-CN" altLang="en-US" sz="2800" b="1" dirty="0">
              <a:solidFill>
                <a:srgbClr val="FF0000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9420274" y="1989634"/>
            <a:ext cx="202170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N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</a:rPr>
              <a:t>2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与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O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</a:rPr>
              <a:t>2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在</a:t>
            </a:r>
            <a:r>
              <a:rPr lang="zh-CN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汽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359966" y="2625006"/>
            <a:ext cx="48526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车汽缸内的高温环境下的反应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10030246" y="2625006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形成</a:t>
            </a:r>
            <a:r>
              <a:rPr lang="zh-CN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硝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酸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47266" y="3209578"/>
            <a:ext cx="103920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型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酸雨、导致光化学烟雾、产生温室效应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(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任填两种即可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)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18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8544774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9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9046952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0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9524988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1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997888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2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0456500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23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096055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24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1459002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263984" y="3931912"/>
            <a:ext cx="10943790" cy="1658122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(2)NO</a:t>
            </a:r>
            <a:r>
              <a:rPr lang="en-US" altLang="zh-CN" sz="2800" i="1" kern="100" baseline="-25000" dirty="0">
                <a:latin typeface="Times New Roman"/>
                <a:ea typeface="华文细黑"/>
                <a:cs typeface="Courier New"/>
              </a:rPr>
              <a:t>x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能形成酸雨，写出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转化为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的化学方程式：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9304263" y="4003920"/>
            <a:ext cx="13821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3NO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</a:rPr>
              <a:t>2</a:t>
            </a:r>
            <a:r>
              <a:rPr lang="zh-CN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362022" y="4651992"/>
            <a:ext cx="347274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H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</a:rPr>
              <a:t>2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O</a:t>
            </a:r>
            <a:r>
              <a:rPr lang="en-US" altLang="zh-CN" sz="2800" b="1" kern="100" spc="-80" dirty="0">
                <a:solidFill>
                  <a:srgbClr val="FF0000"/>
                </a:solidFill>
                <a:latin typeface="Times New Roman"/>
                <a:ea typeface="华文细黑"/>
              </a:rPr>
              <a:t>==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=2HNO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</a:rPr>
              <a:t>3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NO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0613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8" grpId="0"/>
      <p:bldP spid="9" grpId="0"/>
      <p:bldP spid="11" grpId="0"/>
      <p:bldP spid="27" grpId="0"/>
      <p:bldP spid="2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556728" y="1226021"/>
            <a:ext cx="11053228" cy="2923853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(3)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汽车尾气中的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i="1" kern="100" baseline="-25000" dirty="0">
                <a:latin typeface="Times New Roman"/>
                <a:ea typeface="华文细黑"/>
                <a:cs typeface="Courier New"/>
              </a:rPr>
              <a:t>x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在适宜温度下采用催化转化法处理，使它们相互反应生成参与大气循环的无毒气体。写出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被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还原的化学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方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200000"/>
              </a:lnSpc>
              <a:spcAft>
                <a:spcPts val="0"/>
              </a:spcAft>
            </a:pP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式：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i="1" kern="100" baseline="-25000" dirty="0">
                <a:latin typeface="Times New Roman"/>
                <a:ea typeface="华文细黑"/>
                <a:cs typeface="Courier New"/>
              </a:rPr>
              <a:t>x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反应后生成的无毒气体为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99376885"/>
              </p:ext>
            </p:extLst>
          </p:nvPr>
        </p:nvGraphicFramePr>
        <p:xfrm>
          <a:off x="1908646" y="2540000"/>
          <a:ext cx="4546600" cy="1041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638" name="文档" r:id="rId3" imgW="4541919" imgH="1052318" progId="Word.Document.12">
                  <p:embed/>
                </p:oleObj>
              </mc:Choice>
              <mc:Fallback>
                <p:oleObj name="文档" r:id="rId3" imgW="4541919" imgH="1052318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908646" y="2540000"/>
                        <a:ext cx="4546600" cy="1041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8544774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6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9046952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7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9524988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8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997888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9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10456500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0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1096055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1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11459002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9666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488762" y="88550"/>
            <a:ext cx="11163760" cy="2863580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zh-CN" altLang="zh-CN" sz="2800" b="1" kern="100" dirty="0" smtClean="0">
                <a:solidFill>
                  <a:srgbClr val="0000FF"/>
                </a:solidFill>
                <a:latin typeface="Times New Roman"/>
                <a:ea typeface="黑体" pitchFamily="49" charset="-122"/>
                <a:cs typeface="Times New Roman"/>
              </a:rPr>
              <a:t>题组二　有关氮的氧化物的简单计算</a:t>
            </a:r>
            <a:endParaRPr lang="zh-CN" altLang="zh-CN" sz="1050" b="1" kern="100" dirty="0">
              <a:solidFill>
                <a:srgbClr val="0000FF"/>
              </a:solidFill>
              <a:latin typeface="宋体"/>
              <a:ea typeface="黑体" pitchFamily="49" charset="-122"/>
              <a:cs typeface="Courier New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4.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在一定条件下，将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的混合气体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12 mL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通入足量水中，充分反应后剩余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 mL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气体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同温同压下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，则原混合气体中氧气的体积为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1.2 mL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②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2.4 mL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③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3 mL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④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4 mL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①②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	B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②③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		C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③④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		D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en-US" altLang="zh-CN" sz="2800" kern="100" dirty="0" smtClean="0">
                <a:latin typeface="宋体"/>
                <a:ea typeface="华文细黑"/>
                <a:cs typeface="Times New Roman"/>
              </a:rPr>
              <a:t>①④</a:t>
            </a: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52040783"/>
              </p:ext>
            </p:extLst>
          </p:nvPr>
        </p:nvGraphicFramePr>
        <p:xfrm>
          <a:off x="609600" y="2930500"/>
          <a:ext cx="10795000" cy="25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1247" name="文档" r:id="rId3" imgW="10793920" imgH="2546686" progId="Word.Document.12">
                  <p:embed/>
                </p:oleObj>
              </mc:Choice>
              <mc:Fallback>
                <p:oleObj name="文档" r:id="rId3" imgW="10793920" imgH="2546686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09600" y="2930500"/>
                        <a:ext cx="10795000" cy="25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8903556"/>
              </p:ext>
            </p:extLst>
          </p:nvPr>
        </p:nvGraphicFramePr>
        <p:xfrm>
          <a:off x="571500" y="4964162"/>
          <a:ext cx="11074400" cy="168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1248" name="文档" r:id="rId5" imgW="11069913" imgH="1690821" progId="Word.Document.12">
                  <p:embed/>
                </p:oleObj>
              </mc:Choice>
              <mc:Fallback>
                <p:oleObj name="文档" r:id="rId5" imgW="11069913" imgH="1690821" progId="Word.Document.12">
                  <p:embed/>
                  <p:pic>
                    <p:nvPicPr>
                      <p:cNvPr id="0" name="对象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1500" y="4964162"/>
                        <a:ext cx="11074400" cy="1689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矩形 5"/>
          <p:cNvSpPr/>
          <p:nvPr/>
        </p:nvSpPr>
        <p:spPr>
          <a:xfrm>
            <a:off x="10691018" y="1245895"/>
            <a:ext cx="51809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D</a:t>
            </a:r>
            <a:endParaRPr lang="zh-CN" altLang="en-US" sz="3600" b="1" dirty="0">
              <a:solidFill>
                <a:srgbClr val="FF0000"/>
              </a:solidFill>
            </a:endParaRPr>
          </a:p>
        </p:txBody>
      </p:sp>
      <p:sp>
        <p:nvSpPr>
          <p:cNvPr id="7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8544774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8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9046952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9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9524988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0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997888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1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10456500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2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1096055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3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11459002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1784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06574" y="882794"/>
            <a:ext cx="11296938" cy="535531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zh-CN" altLang="zh-CN" sz="32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解答</a:t>
            </a:r>
            <a:r>
              <a:rPr lang="zh-CN" altLang="zh-CN" sz="32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氮氧化物溶于水的计算问题首先应明确原理</a:t>
            </a:r>
            <a:endParaRPr lang="zh-CN" altLang="zh-CN" sz="1100" b="1" kern="100" dirty="0">
              <a:solidFill>
                <a:srgbClr val="0000FF"/>
              </a:solidFill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Times New Roman"/>
              </a:rPr>
              <a:t>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无论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是单一气体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，还是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中的两者或三者的混合气体，反应的实质是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3NO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spc="-80" dirty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=2HNO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NO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，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2NO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spc="-80" dirty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=2NO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，故若有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气体剩余只能是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NO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或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，不可能是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endParaRPr lang="en-US" altLang="zh-CN" sz="2800" kern="100" dirty="0" smtClean="0">
              <a:latin typeface="Times New Roman"/>
              <a:ea typeface="华文细黑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(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若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通入水中，总关系式为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4NO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3O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2H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b="1" kern="100" spc="-8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=4HNO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>
              <a:lnSpc>
                <a:spcPct val="150000"/>
              </a:lnSpc>
              <a:spcAft>
                <a:spcPts val="0"/>
              </a:spcAft>
            </a:pPr>
            <a:endParaRPr lang="en-US" altLang="zh-CN" sz="2800" kern="100" dirty="0" smtClean="0">
              <a:latin typeface="Times New Roman"/>
              <a:ea typeface="华文细黑"/>
              <a:cs typeface="Courier New"/>
            </a:endParaRP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(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若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通入水中，总关系式为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4NO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2H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b="1" kern="100" spc="-8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=4HNO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latin typeface="宋体"/>
              <a:cs typeface="Courier New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0760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25474" y="4082528"/>
            <a:ext cx="6552728" cy="1507505"/>
          </a:xfrm>
          <a:prstGeom prst="rect">
            <a:avLst/>
          </a:prstGeom>
          <a:solidFill>
            <a:srgbClr val="E558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1054646" y="4342313"/>
            <a:ext cx="4288353" cy="743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zh-CN" sz="3200" b="1" dirty="0" smtClean="0">
                <a:solidFill>
                  <a:schemeClr val="bg1"/>
                </a:solidFill>
                <a:latin typeface="Times New Roman" pitchFamily="18" charset="0"/>
                <a:ea typeface="微软雅黑"/>
                <a:cs typeface="Times New Roman" pitchFamily="18" charset="0"/>
              </a:rPr>
              <a:t>第</a:t>
            </a:r>
            <a:r>
              <a:rPr lang="en-US" altLang="zh-CN" sz="3200" b="1" dirty="0" smtClean="0">
                <a:solidFill>
                  <a:schemeClr val="bg1"/>
                </a:solidFill>
                <a:latin typeface="Times New Roman" pitchFamily="18" charset="0"/>
                <a:ea typeface="微软雅黑"/>
                <a:cs typeface="Times New Roman" pitchFamily="18" charset="0"/>
              </a:rPr>
              <a:t>17</a:t>
            </a:r>
            <a:r>
              <a:rPr lang="zh-CN" altLang="zh-CN" sz="3200" b="1" dirty="0" smtClean="0">
                <a:solidFill>
                  <a:schemeClr val="bg1"/>
                </a:solidFill>
                <a:latin typeface="Times New Roman" pitchFamily="18" charset="0"/>
                <a:ea typeface="微软雅黑"/>
                <a:cs typeface="Times New Roman" pitchFamily="18" charset="0"/>
              </a:rPr>
              <a:t>讲</a:t>
            </a:r>
            <a:r>
              <a:rPr lang="zh-CN" altLang="zh-CN" sz="3200" b="1" dirty="0">
                <a:solidFill>
                  <a:schemeClr val="bg1"/>
                </a:solidFill>
                <a:latin typeface="Times New Roman" pitchFamily="18" charset="0"/>
                <a:ea typeface="微软雅黑"/>
                <a:cs typeface="Times New Roman" pitchFamily="18" charset="0"/>
              </a:rPr>
              <a:t>　</a:t>
            </a:r>
            <a:r>
              <a:rPr lang="zh-CN" altLang="en-US" sz="3200" b="1" dirty="0">
                <a:solidFill>
                  <a:schemeClr val="bg1"/>
                </a:solidFill>
                <a:latin typeface="Times New Roman" pitchFamily="18" charset="0"/>
                <a:ea typeface="微软雅黑"/>
                <a:cs typeface="Times New Roman" pitchFamily="18" charset="0"/>
              </a:rPr>
              <a:t>氮及其化合物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-25474" y="4082529"/>
            <a:ext cx="936104" cy="1507504"/>
            <a:chOff x="1636272" y="4786031"/>
            <a:chExt cx="839787" cy="1212851"/>
          </a:xfrm>
        </p:grpSpPr>
        <p:sp>
          <p:nvSpPr>
            <p:cNvPr id="8" name="矩形 7"/>
            <p:cNvSpPr/>
            <p:nvPr/>
          </p:nvSpPr>
          <p:spPr>
            <a:xfrm>
              <a:off x="1636272" y="4786031"/>
              <a:ext cx="839787" cy="12128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9" name="任意多边形 8"/>
            <p:cNvSpPr/>
            <p:nvPr/>
          </p:nvSpPr>
          <p:spPr>
            <a:xfrm>
              <a:off x="1636272" y="4786032"/>
              <a:ext cx="839787" cy="1212850"/>
            </a:xfrm>
            <a:custGeom>
              <a:avLst/>
              <a:gdLst/>
              <a:ahLst/>
              <a:cxnLst/>
              <a:rect l="l" t="t" r="r" b="b"/>
              <a:pathLst>
                <a:path w="839788" h="1212850">
                  <a:moveTo>
                    <a:pt x="491011" y="1041838"/>
                  </a:moveTo>
                  <a:lnTo>
                    <a:pt x="579890" y="1041838"/>
                  </a:lnTo>
                  <a:cubicBezTo>
                    <a:pt x="567974" y="1050563"/>
                    <a:pt x="552966" y="1058442"/>
                    <a:pt x="534864" y="1065474"/>
                  </a:cubicBezTo>
                  <a:cubicBezTo>
                    <a:pt x="517024" y="1059223"/>
                    <a:pt x="502406" y="1051345"/>
                    <a:pt x="491011" y="1041838"/>
                  </a:cubicBezTo>
                  <a:close/>
                  <a:moveTo>
                    <a:pt x="488081" y="1019960"/>
                  </a:moveTo>
                  <a:cubicBezTo>
                    <a:pt x="473496" y="1037801"/>
                    <a:pt x="454223" y="1052582"/>
                    <a:pt x="430261" y="1064302"/>
                  </a:cubicBezTo>
                  <a:cubicBezTo>
                    <a:pt x="433777" y="1067688"/>
                    <a:pt x="436968" y="1071269"/>
                    <a:pt x="439833" y="1075045"/>
                  </a:cubicBezTo>
                  <a:cubicBezTo>
                    <a:pt x="454353" y="1067623"/>
                    <a:pt x="467799" y="1058344"/>
                    <a:pt x="480170" y="1047210"/>
                  </a:cubicBezTo>
                  <a:cubicBezTo>
                    <a:pt x="490067" y="1056391"/>
                    <a:pt x="502341" y="1064497"/>
                    <a:pt x="516991" y="1071529"/>
                  </a:cubicBezTo>
                  <a:cubicBezTo>
                    <a:pt x="498890" y="1076738"/>
                    <a:pt x="473691" y="1082012"/>
                    <a:pt x="441396" y="1087352"/>
                  </a:cubicBezTo>
                  <a:cubicBezTo>
                    <a:pt x="444912" y="1091910"/>
                    <a:pt x="447907" y="1096337"/>
                    <a:pt x="450381" y="1100635"/>
                  </a:cubicBezTo>
                  <a:cubicBezTo>
                    <a:pt x="483263" y="1094188"/>
                    <a:pt x="511294" y="1086928"/>
                    <a:pt x="534474" y="1078854"/>
                  </a:cubicBezTo>
                  <a:cubicBezTo>
                    <a:pt x="557133" y="1087384"/>
                    <a:pt x="584317" y="1093863"/>
                    <a:pt x="616027" y="1098291"/>
                  </a:cubicBezTo>
                  <a:cubicBezTo>
                    <a:pt x="618631" y="1093472"/>
                    <a:pt x="621692" y="1088133"/>
                    <a:pt x="625208" y="1082273"/>
                  </a:cubicBezTo>
                  <a:cubicBezTo>
                    <a:pt x="598056" y="1080254"/>
                    <a:pt x="574290" y="1076576"/>
                    <a:pt x="553910" y="1071236"/>
                  </a:cubicBezTo>
                  <a:cubicBezTo>
                    <a:pt x="573574" y="1062381"/>
                    <a:pt x="589721" y="1052321"/>
                    <a:pt x="602353" y="1041057"/>
                  </a:cubicBezTo>
                  <a:lnTo>
                    <a:pt x="602353" y="1030509"/>
                  </a:lnTo>
                  <a:lnTo>
                    <a:pt x="496676" y="1030509"/>
                  </a:lnTo>
                  <a:cubicBezTo>
                    <a:pt x="499671" y="1027123"/>
                    <a:pt x="502601" y="1023607"/>
                    <a:pt x="505466" y="1019960"/>
                  </a:cubicBezTo>
                  <a:close/>
                  <a:moveTo>
                    <a:pt x="774250" y="1002966"/>
                  </a:moveTo>
                  <a:cubicBezTo>
                    <a:pt x="736094" y="1016770"/>
                    <a:pt x="691036" y="1031550"/>
                    <a:pt x="639077" y="1047308"/>
                  </a:cubicBezTo>
                  <a:lnTo>
                    <a:pt x="645132" y="1064107"/>
                  </a:lnTo>
                  <a:cubicBezTo>
                    <a:pt x="685892" y="1049912"/>
                    <a:pt x="728932" y="1035197"/>
                    <a:pt x="774250" y="1019960"/>
                  </a:cubicBezTo>
                  <a:cubicBezTo>
                    <a:pt x="773859" y="1017356"/>
                    <a:pt x="773859" y="1011691"/>
                    <a:pt x="774250" y="1002966"/>
                  </a:cubicBezTo>
                  <a:close/>
                  <a:moveTo>
                    <a:pt x="30797" y="988902"/>
                  </a:moveTo>
                  <a:lnTo>
                    <a:pt x="30797" y="1006091"/>
                  </a:lnTo>
                  <a:lnTo>
                    <a:pt x="224962" y="1006091"/>
                  </a:lnTo>
                  <a:lnTo>
                    <a:pt x="224962" y="988902"/>
                  </a:lnTo>
                  <a:close/>
                  <a:moveTo>
                    <a:pt x="473431" y="987534"/>
                  </a:moveTo>
                  <a:lnTo>
                    <a:pt x="588289" y="987534"/>
                  </a:lnTo>
                  <a:lnTo>
                    <a:pt x="588289" y="1003161"/>
                  </a:lnTo>
                  <a:lnTo>
                    <a:pt x="473431" y="1003161"/>
                  </a:lnTo>
                  <a:close/>
                  <a:moveTo>
                    <a:pt x="326538" y="983042"/>
                  </a:moveTo>
                  <a:lnTo>
                    <a:pt x="326538" y="1071139"/>
                  </a:lnTo>
                  <a:cubicBezTo>
                    <a:pt x="326538" y="1086245"/>
                    <a:pt x="334481" y="1093798"/>
                    <a:pt x="350369" y="1093798"/>
                  </a:cubicBezTo>
                  <a:lnTo>
                    <a:pt x="384357" y="1093798"/>
                  </a:lnTo>
                  <a:cubicBezTo>
                    <a:pt x="400245" y="1093798"/>
                    <a:pt x="409295" y="1086701"/>
                    <a:pt x="411509" y="1072506"/>
                  </a:cubicBezTo>
                  <a:cubicBezTo>
                    <a:pt x="413072" y="1063911"/>
                    <a:pt x="414244" y="1054665"/>
                    <a:pt x="415025" y="1044768"/>
                  </a:cubicBezTo>
                  <a:cubicBezTo>
                    <a:pt x="406300" y="1041382"/>
                    <a:pt x="401417" y="1039494"/>
                    <a:pt x="400375" y="1039103"/>
                  </a:cubicBezTo>
                  <a:cubicBezTo>
                    <a:pt x="399724" y="1049782"/>
                    <a:pt x="398682" y="1059353"/>
                    <a:pt x="397249" y="1067818"/>
                  </a:cubicBezTo>
                  <a:cubicBezTo>
                    <a:pt x="395947" y="1075631"/>
                    <a:pt x="390738" y="1079538"/>
                    <a:pt x="381623" y="1079538"/>
                  </a:cubicBezTo>
                  <a:lnTo>
                    <a:pt x="355057" y="1079538"/>
                  </a:lnTo>
                  <a:cubicBezTo>
                    <a:pt x="345941" y="1079538"/>
                    <a:pt x="341383" y="1075501"/>
                    <a:pt x="341383" y="1067427"/>
                  </a:cubicBezTo>
                  <a:lnTo>
                    <a:pt x="341383" y="1042229"/>
                  </a:lnTo>
                  <a:cubicBezTo>
                    <a:pt x="361177" y="1032071"/>
                    <a:pt x="381037" y="1017877"/>
                    <a:pt x="400961" y="999645"/>
                  </a:cubicBezTo>
                  <a:lnTo>
                    <a:pt x="388655" y="990465"/>
                  </a:lnTo>
                  <a:cubicBezTo>
                    <a:pt x="374200" y="1004399"/>
                    <a:pt x="358443" y="1016314"/>
                    <a:pt x="341383" y="1026211"/>
                  </a:cubicBezTo>
                  <a:lnTo>
                    <a:pt x="341383" y="983042"/>
                  </a:lnTo>
                  <a:close/>
                  <a:moveTo>
                    <a:pt x="473431" y="960578"/>
                  </a:moveTo>
                  <a:lnTo>
                    <a:pt x="588289" y="960578"/>
                  </a:lnTo>
                  <a:lnTo>
                    <a:pt x="588289" y="976010"/>
                  </a:lnTo>
                  <a:lnTo>
                    <a:pt x="473431" y="976010"/>
                  </a:lnTo>
                  <a:close/>
                  <a:moveTo>
                    <a:pt x="671503" y="955304"/>
                  </a:moveTo>
                  <a:lnTo>
                    <a:pt x="663103" y="968001"/>
                  </a:lnTo>
                  <a:cubicBezTo>
                    <a:pt x="682637" y="976856"/>
                    <a:pt x="704970" y="988120"/>
                    <a:pt x="730104" y="1001794"/>
                  </a:cubicBezTo>
                  <a:lnTo>
                    <a:pt x="739089" y="986948"/>
                  </a:lnTo>
                  <a:cubicBezTo>
                    <a:pt x="721379" y="977833"/>
                    <a:pt x="698850" y="967285"/>
                    <a:pt x="671503" y="955304"/>
                  </a:cubicBezTo>
                  <a:close/>
                  <a:moveTo>
                    <a:pt x="643374" y="923269"/>
                  </a:moveTo>
                  <a:lnTo>
                    <a:pt x="643374" y="939286"/>
                  </a:lnTo>
                  <a:lnTo>
                    <a:pt x="789291" y="939286"/>
                  </a:lnTo>
                  <a:cubicBezTo>
                    <a:pt x="788770" y="978354"/>
                    <a:pt x="787858" y="1013514"/>
                    <a:pt x="786556" y="1044768"/>
                  </a:cubicBezTo>
                  <a:cubicBezTo>
                    <a:pt x="786035" y="1055968"/>
                    <a:pt x="783626" y="1063911"/>
                    <a:pt x="779329" y="1068599"/>
                  </a:cubicBezTo>
                  <a:cubicBezTo>
                    <a:pt x="774771" y="1073287"/>
                    <a:pt x="767087" y="1075566"/>
                    <a:pt x="756279" y="1075436"/>
                  </a:cubicBezTo>
                  <a:cubicBezTo>
                    <a:pt x="747944" y="1075436"/>
                    <a:pt x="735443" y="1074850"/>
                    <a:pt x="718774" y="1073678"/>
                  </a:cubicBezTo>
                  <a:cubicBezTo>
                    <a:pt x="720337" y="1080710"/>
                    <a:pt x="721379" y="1086766"/>
                    <a:pt x="721899" y="1091844"/>
                  </a:cubicBezTo>
                  <a:cubicBezTo>
                    <a:pt x="735052" y="1092365"/>
                    <a:pt x="747228" y="1092626"/>
                    <a:pt x="758427" y="1092626"/>
                  </a:cubicBezTo>
                  <a:cubicBezTo>
                    <a:pt x="786947" y="1092626"/>
                    <a:pt x="801792" y="1078041"/>
                    <a:pt x="802964" y="1048870"/>
                  </a:cubicBezTo>
                  <a:cubicBezTo>
                    <a:pt x="804136" y="1026602"/>
                    <a:pt x="805373" y="984735"/>
                    <a:pt x="806676" y="923269"/>
                  </a:cubicBezTo>
                  <a:close/>
                  <a:moveTo>
                    <a:pt x="354080" y="909009"/>
                  </a:moveTo>
                  <a:cubicBezTo>
                    <a:pt x="340797" y="937398"/>
                    <a:pt x="322501" y="960318"/>
                    <a:pt x="299190" y="977768"/>
                  </a:cubicBezTo>
                  <a:cubicBezTo>
                    <a:pt x="303097" y="981284"/>
                    <a:pt x="306613" y="985060"/>
                    <a:pt x="309739" y="989097"/>
                  </a:cubicBezTo>
                  <a:cubicBezTo>
                    <a:pt x="328621" y="973991"/>
                    <a:pt x="345550" y="953937"/>
                    <a:pt x="360526" y="928933"/>
                  </a:cubicBezTo>
                  <a:cubicBezTo>
                    <a:pt x="375632" y="955239"/>
                    <a:pt x="393603" y="974577"/>
                    <a:pt x="414439" y="986948"/>
                  </a:cubicBezTo>
                  <a:cubicBezTo>
                    <a:pt x="417304" y="983042"/>
                    <a:pt x="420820" y="978744"/>
                    <a:pt x="424987" y="974056"/>
                  </a:cubicBezTo>
                  <a:cubicBezTo>
                    <a:pt x="402719" y="962727"/>
                    <a:pt x="384292" y="942998"/>
                    <a:pt x="369707" y="914869"/>
                  </a:cubicBezTo>
                  <a:lnTo>
                    <a:pt x="373223" y="909009"/>
                  </a:lnTo>
                  <a:close/>
                  <a:moveTo>
                    <a:pt x="265006" y="907056"/>
                  </a:moveTo>
                  <a:cubicBezTo>
                    <a:pt x="262662" y="916692"/>
                    <a:pt x="259863" y="926915"/>
                    <a:pt x="256607" y="937724"/>
                  </a:cubicBezTo>
                  <a:lnTo>
                    <a:pt x="232580" y="937724"/>
                  </a:lnTo>
                  <a:lnTo>
                    <a:pt x="232580" y="951006"/>
                  </a:lnTo>
                  <a:lnTo>
                    <a:pt x="252700" y="951006"/>
                  </a:lnTo>
                  <a:cubicBezTo>
                    <a:pt x="247491" y="967675"/>
                    <a:pt x="241501" y="985581"/>
                    <a:pt x="234729" y="1004724"/>
                  </a:cubicBezTo>
                  <a:lnTo>
                    <a:pt x="234729" y="1017030"/>
                  </a:lnTo>
                  <a:lnTo>
                    <a:pt x="272625" y="1017030"/>
                  </a:lnTo>
                  <a:lnTo>
                    <a:pt x="272625" y="1044964"/>
                  </a:lnTo>
                  <a:cubicBezTo>
                    <a:pt x="259211" y="1046526"/>
                    <a:pt x="245147" y="1047959"/>
                    <a:pt x="230432" y="1049261"/>
                  </a:cubicBezTo>
                  <a:lnTo>
                    <a:pt x="231994" y="1063911"/>
                  </a:lnTo>
                  <a:cubicBezTo>
                    <a:pt x="245408" y="1062218"/>
                    <a:pt x="258951" y="1060525"/>
                    <a:pt x="272625" y="1058832"/>
                  </a:cubicBezTo>
                  <a:lnTo>
                    <a:pt x="272625" y="1100439"/>
                  </a:lnTo>
                  <a:lnTo>
                    <a:pt x="286689" y="1100439"/>
                  </a:lnTo>
                  <a:lnTo>
                    <a:pt x="286689" y="1057270"/>
                  </a:lnTo>
                  <a:cubicBezTo>
                    <a:pt x="295544" y="1056228"/>
                    <a:pt x="304464" y="1055186"/>
                    <a:pt x="313450" y="1054144"/>
                  </a:cubicBezTo>
                  <a:cubicBezTo>
                    <a:pt x="313710" y="1047763"/>
                    <a:pt x="313906" y="1042945"/>
                    <a:pt x="314036" y="1039689"/>
                  </a:cubicBezTo>
                  <a:cubicBezTo>
                    <a:pt x="305311" y="1040992"/>
                    <a:pt x="296195" y="1042229"/>
                    <a:pt x="286689" y="1043401"/>
                  </a:cubicBezTo>
                  <a:lnTo>
                    <a:pt x="286689" y="1017030"/>
                  </a:lnTo>
                  <a:lnTo>
                    <a:pt x="311692" y="1017030"/>
                  </a:lnTo>
                  <a:lnTo>
                    <a:pt x="311692" y="1003747"/>
                  </a:lnTo>
                  <a:lnTo>
                    <a:pt x="286689" y="1003747"/>
                  </a:lnTo>
                  <a:lnTo>
                    <a:pt x="286689" y="960969"/>
                  </a:lnTo>
                  <a:lnTo>
                    <a:pt x="272625" y="960969"/>
                  </a:lnTo>
                  <a:lnTo>
                    <a:pt x="272625" y="1003747"/>
                  </a:lnTo>
                  <a:lnTo>
                    <a:pt x="249184" y="1003747"/>
                  </a:lnTo>
                  <a:cubicBezTo>
                    <a:pt x="255174" y="987079"/>
                    <a:pt x="261165" y="969498"/>
                    <a:pt x="267155" y="951006"/>
                  </a:cubicBezTo>
                  <a:lnTo>
                    <a:pt x="314622" y="951006"/>
                  </a:lnTo>
                  <a:lnTo>
                    <a:pt x="314622" y="937724"/>
                  </a:lnTo>
                  <a:lnTo>
                    <a:pt x="271453" y="937724"/>
                  </a:lnTo>
                  <a:cubicBezTo>
                    <a:pt x="274317" y="928868"/>
                    <a:pt x="277182" y="919753"/>
                    <a:pt x="280047" y="910376"/>
                  </a:cubicBezTo>
                  <a:close/>
                  <a:moveTo>
                    <a:pt x="476556" y="906274"/>
                  </a:moveTo>
                  <a:cubicBezTo>
                    <a:pt x="464315" y="928933"/>
                    <a:pt x="448884" y="947556"/>
                    <a:pt x="430261" y="962141"/>
                  </a:cubicBezTo>
                  <a:cubicBezTo>
                    <a:pt x="434038" y="966568"/>
                    <a:pt x="437033" y="970670"/>
                    <a:pt x="439247" y="974447"/>
                  </a:cubicBezTo>
                  <a:cubicBezTo>
                    <a:pt x="446474" y="968001"/>
                    <a:pt x="453376" y="961099"/>
                    <a:pt x="459953" y="953741"/>
                  </a:cubicBezTo>
                  <a:lnTo>
                    <a:pt x="459953" y="1022304"/>
                  </a:lnTo>
                  <a:lnTo>
                    <a:pt x="473431" y="1022304"/>
                  </a:lnTo>
                  <a:lnTo>
                    <a:pt x="473431" y="1015272"/>
                  </a:lnTo>
                  <a:lnTo>
                    <a:pt x="588289" y="1015272"/>
                  </a:lnTo>
                  <a:lnTo>
                    <a:pt x="588289" y="1020351"/>
                  </a:lnTo>
                  <a:lnTo>
                    <a:pt x="601963" y="1020351"/>
                  </a:lnTo>
                  <a:lnTo>
                    <a:pt x="601963" y="948467"/>
                  </a:lnTo>
                  <a:lnTo>
                    <a:pt x="464445" y="948467"/>
                  </a:lnTo>
                  <a:cubicBezTo>
                    <a:pt x="468222" y="944039"/>
                    <a:pt x="471868" y="939416"/>
                    <a:pt x="475384" y="934598"/>
                  </a:cubicBezTo>
                  <a:lnTo>
                    <a:pt x="621496" y="934598"/>
                  </a:lnTo>
                  <a:lnTo>
                    <a:pt x="621496" y="922097"/>
                  </a:lnTo>
                  <a:lnTo>
                    <a:pt x="484077" y="922097"/>
                  </a:lnTo>
                  <a:cubicBezTo>
                    <a:pt x="487397" y="917018"/>
                    <a:pt x="490621" y="911744"/>
                    <a:pt x="493746" y="906274"/>
                  </a:cubicBezTo>
                  <a:close/>
                  <a:moveTo>
                    <a:pt x="377695" y="562609"/>
                  </a:moveTo>
                  <a:cubicBezTo>
                    <a:pt x="380219" y="562535"/>
                    <a:pt x="381927" y="564167"/>
                    <a:pt x="383486" y="565281"/>
                  </a:cubicBezTo>
                  <a:cubicBezTo>
                    <a:pt x="385045" y="566395"/>
                    <a:pt x="386456" y="567286"/>
                    <a:pt x="387050" y="569290"/>
                  </a:cubicBezTo>
                  <a:cubicBezTo>
                    <a:pt x="387644" y="571295"/>
                    <a:pt x="388980" y="572705"/>
                    <a:pt x="387050" y="577308"/>
                  </a:cubicBezTo>
                  <a:cubicBezTo>
                    <a:pt x="385120" y="581911"/>
                    <a:pt x="378660" y="590745"/>
                    <a:pt x="375468" y="596907"/>
                  </a:cubicBezTo>
                  <a:lnTo>
                    <a:pt x="373531" y="601176"/>
                  </a:lnTo>
                  <a:lnTo>
                    <a:pt x="373362" y="600651"/>
                  </a:lnTo>
                  <a:cubicBezTo>
                    <a:pt x="371375" y="596879"/>
                    <a:pt x="368730" y="596572"/>
                    <a:pt x="368340" y="593343"/>
                  </a:cubicBezTo>
                  <a:cubicBezTo>
                    <a:pt x="367820" y="589037"/>
                    <a:pt x="371236" y="583395"/>
                    <a:pt x="371904" y="579980"/>
                  </a:cubicBezTo>
                  <a:cubicBezTo>
                    <a:pt x="372572" y="576565"/>
                    <a:pt x="372498" y="575229"/>
                    <a:pt x="372349" y="572854"/>
                  </a:cubicBezTo>
                  <a:cubicBezTo>
                    <a:pt x="372201" y="570478"/>
                    <a:pt x="370567" y="569736"/>
                    <a:pt x="371013" y="565726"/>
                  </a:cubicBezTo>
                  <a:lnTo>
                    <a:pt x="371200" y="564810"/>
                  </a:lnTo>
                  <a:lnTo>
                    <a:pt x="372172" y="564498"/>
                  </a:lnTo>
                  <a:cubicBezTo>
                    <a:pt x="375120" y="563389"/>
                    <a:pt x="375802" y="562665"/>
                    <a:pt x="377695" y="562609"/>
                  </a:cubicBezTo>
                  <a:close/>
                  <a:moveTo>
                    <a:pt x="597223" y="524280"/>
                  </a:moveTo>
                  <a:cubicBezTo>
                    <a:pt x="594806" y="524399"/>
                    <a:pt x="592524" y="524819"/>
                    <a:pt x="590899" y="525351"/>
                  </a:cubicBezTo>
                  <a:cubicBezTo>
                    <a:pt x="587650" y="526415"/>
                    <a:pt x="587034" y="530000"/>
                    <a:pt x="584849" y="531400"/>
                  </a:cubicBezTo>
                  <a:cubicBezTo>
                    <a:pt x="582664" y="532801"/>
                    <a:pt x="579695" y="532577"/>
                    <a:pt x="577790" y="533753"/>
                  </a:cubicBezTo>
                  <a:cubicBezTo>
                    <a:pt x="575885" y="534930"/>
                    <a:pt x="573700" y="536217"/>
                    <a:pt x="573420" y="538458"/>
                  </a:cubicBezTo>
                  <a:cubicBezTo>
                    <a:pt x="573140" y="540699"/>
                    <a:pt x="575661" y="543892"/>
                    <a:pt x="576109" y="547197"/>
                  </a:cubicBezTo>
                  <a:cubicBezTo>
                    <a:pt x="576557" y="550502"/>
                    <a:pt x="575941" y="554479"/>
                    <a:pt x="576109" y="558288"/>
                  </a:cubicBezTo>
                  <a:cubicBezTo>
                    <a:pt x="576277" y="562097"/>
                    <a:pt x="576950" y="567474"/>
                    <a:pt x="577118" y="570051"/>
                  </a:cubicBezTo>
                  <a:cubicBezTo>
                    <a:pt x="577286" y="572628"/>
                    <a:pt x="577006" y="571060"/>
                    <a:pt x="577118" y="573748"/>
                  </a:cubicBezTo>
                  <a:cubicBezTo>
                    <a:pt x="577230" y="576437"/>
                    <a:pt x="577902" y="582151"/>
                    <a:pt x="577790" y="586184"/>
                  </a:cubicBezTo>
                  <a:cubicBezTo>
                    <a:pt x="577678" y="590217"/>
                    <a:pt x="577342" y="596659"/>
                    <a:pt x="576445" y="597947"/>
                  </a:cubicBezTo>
                  <a:cubicBezTo>
                    <a:pt x="575549" y="599236"/>
                    <a:pt x="573980" y="595202"/>
                    <a:pt x="572412" y="593914"/>
                  </a:cubicBezTo>
                  <a:cubicBezTo>
                    <a:pt x="570843" y="592625"/>
                    <a:pt x="569218" y="591898"/>
                    <a:pt x="567033" y="590217"/>
                  </a:cubicBezTo>
                  <a:cubicBezTo>
                    <a:pt x="564848" y="588537"/>
                    <a:pt x="562103" y="585623"/>
                    <a:pt x="559302" y="583831"/>
                  </a:cubicBezTo>
                  <a:cubicBezTo>
                    <a:pt x="556501" y="582039"/>
                    <a:pt x="552691" y="580078"/>
                    <a:pt x="550226" y="579462"/>
                  </a:cubicBezTo>
                  <a:cubicBezTo>
                    <a:pt x="547761" y="578846"/>
                    <a:pt x="546025" y="579294"/>
                    <a:pt x="544511" y="580134"/>
                  </a:cubicBezTo>
                  <a:cubicBezTo>
                    <a:pt x="542998" y="580975"/>
                    <a:pt x="542886" y="583719"/>
                    <a:pt x="541150" y="584503"/>
                  </a:cubicBezTo>
                  <a:cubicBezTo>
                    <a:pt x="539413" y="585287"/>
                    <a:pt x="535716" y="584559"/>
                    <a:pt x="534091" y="584839"/>
                  </a:cubicBezTo>
                  <a:cubicBezTo>
                    <a:pt x="532466" y="585119"/>
                    <a:pt x="531290" y="584727"/>
                    <a:pt x="531402" y="586184"/>
                  </a:cubicBezTo>
                  <a:cubicBezTo>
                    <a:pt x="531514" y="587640"/>
                    <a:pt x="533755" y="591730"/>
                    <a:pt x="534763" y="593577"/>
                  </a:cubicBezTo>
                  <a:cubicBezTo>
                    <a:pt x="535772" y="595426"/>
                    <a:pt x="536892" y="595594"/>
                    <a:pt x="537452" y="597275"/>
                  </a:cubicBezTo>
                  <a:cubicBezTo>
                    <a:pt x="538012" y="598956"/>
                    <a:pt x="538124" y="600412"/>
                    <a:pt x="538124" y="603660"/>
                  </a:cubicBezTo>
                  <a:cubicBezTo>
                    <a:pt x="538124" y="606910"/>
                    <a:pt x="537060" y="613351"/>
                    <a:pt x="537452" y="616769"/>
                  </a:cubicBezTo>
                  <a:cubicBezTo>
                    <a:pt x="537844" y="620185"/>
                    <a:pt x="540365" y="621978"/>
                    <a:pt x="540477" y="624162"/>
                  </a:cubicBezTo>
                  <a:cubicBezTo>
                    <a:pt x="540589" y="626347"/>
                    <a:pt x="539245" y="628140"/>
                    <a:pt x="538124" y="629876"/>
                  </a:cubicBezTo>
                  <a:cubicBezTo>
                    <a:pt x="537004" y="631612"/>
                    <a:pt x="535323" y="632901"/>
                    <a:pt x="533755" y="634581"/>
                  </a:cubicBezTo>
                  <a:cubicBezTo>
                    <a:pt x="533755" y="634581"/>
                    <a:pt x="530786" y="638838"/>
                    <a:pt x="528713" y="639959"/>
                  </a:cubicBezTo>
                  <a:cubicBezTo>
                    <a:pt x="526640" y="641079"/>
                    <a:pt x="523447" y="640407"/>
                    <a:pt x="521318" y="641303"/>
                  </a:cubicBezTo>
                  <a:cubicBezTo>
                    <a:pt x="519188" y="642199"/>
                    <a:pt x="517564" y="644608"/>
                    <a:pt x="515939" y="645337"/>
                  </a:cubicBezTo>
                  <a:cubicBezTo>
                    <a:pt x="514314" y="646065"/>
                    <a:pt x="513698" y="645505"/>
                    <a:pt x="511569" y="645673"/>
                  </a:cubicBezTo>
                  <a:cubicBezTo>
                    <a:pt x="511569" y="645673"/>
                    <a:pt x="505127" y="645673"/>
                    <a:pt x="503166" y="646345"/>
                  </a:cubicBezTo>
                  <a:cubicBezTo>
                    <a:pt x="501205" y="647017"/>
                    <a:pt x="500757" y="647970"/>
                    <a:pt x="499805" y="649705"/>
                  </a:cubicBezTo>
                  <a:cubicBezTo>
                    <a:pt x="498852" y="651442"/>
                    <a:pt x="497844" y="655139"/>
                    <a:pt x="497452" y="656764"/>
                  </a:cubicBezTo>
                  <a:cubicBezTo>
                    <a:pt x="497059" y="658388"/>
                    <a:pt x="498908" y="658612"/>
                    <a:pt x="497452" y="659452"/>
                  </a:cubicBezTo>
                  <a:cubicBezTo>
                    <a:pt x="495995" y="660292"/>
                    <a:pt x="490784" y="661021"/>
                    <a:pt x="488711" y="661805"/>
                  </a:cubicBezTo>
                  <a:cubicBezTo>
                    <a:pt x="486638" y="662589"/>
                    <a:pt x="486582" y="663766"/>
                    <a:pt x="485014" y="664158"/>
                  </a:cubicBezTo>
                  <a:cubicBezTo>
                    <a:pt x="483445" y="664550"/>
                    <a:pt x="483389" y="663934"/>
                    <a:pt x="479300" y="664158"/>
                  </a:cubicBezTo>
                  <a:cubicBezTo>
                    <a:pt x="475210" y="664382"/>
                    <a:pt x="464565" y="664494"/>
                    <a:pt x="460475" y="665502"/>
                  </a:cubicBezTo>
                  <a:cubicBezTo>
                    <a:pt x="456386" y="666511"/>
                    <a:pt x="455881" y="667910"/>
                    <a:pt x="454761" y="670207"/>
                  </a:cubicBezTo>
                  <a:cubicBezTo>
                    <a:pt x="453640" y="672504"/>
                    <a:pt x="452408" y="676425"/>
                    <a:pt x="453753" y="679282"/>
                  </a:cubicBezTo>
                  <a:cubicBezTo>
                    <a:pt x="455097" y="682139"/>
                    <a:pt x="460363" y="685220"/>
                    <a:pt x="462828" y="687348"/>
                  </a:cubicBezTo>
                  <a:cubicBezTo>
                    <a:pt x="465293" y="689477"/>
                    <a:pt x="466133" y="690877"/>
                    <a:pt x="468542" y="692054"/>
                  </a:cubicBezTo>
                  <a:cubicBezTo>
                    <a:pt x="470952" y="693230"/>
                    <a:pt x="475826" y="695134"/>
                    <a:pt x="477283" y="694407"/>
                  </a:cubicBezTo>
                  <a:cubicBezTo>
                    <a:pt x="478739" y="693678"/>
                    <a:pt x="478907" y="690765"/>
                    <a:pt x="479972" y="689701"/>
                  </a:cubicBezTo>
                  <a:cubicBezTo>
                    <a:pt x="481036" y="688636"/>
                    <a:pt x="481540" y="688917"/>
                    <a:pt x="483669" y="688020"/>
                  </a:cubicBezTo>
                  <a:cubicBezTo>
                    <a:pt x="485798" y="687124"/>
                    <a:pt x="489271" y="686003"/>
                    <a:pt x="492745" y="684324"/>
                  </a:cubicBezTo>
                  <a:cubicBezTo>
                    <a:pt x="496219" y="682643"/>
                    <a:pt x="500197" y="680234"/>
                    <a:pt x="504510" y="677937"/>
                  </a:cubicBezTo>
                  <a:cubicBezTo>
                    <a:pt x="508824" y="675642"/>
                    <a:pt x="514258" y="672616"/>
                    <a:pt x="518628" y="670543"/>
                  </a:cubicBezTo>
                  <a:cubicBezTo>
                    <a:pt x="522999" y="668471"/>
                    <a:pt x="526136" y="667686"/>
                    <a:pt x="530730" y="665502"/>
                  </a:cubicBezTo>
                  <a:cubicBezTo>
                    <a:pt x="535323" y="663318"/>
                    <a:pt x="540533" y="658892"/>
                    <a:pt x="546193" y="657436"/>
                  </a:cubicBezTo>
                  <a:cubicBezTo>
                    <a:pt x="551851" y="655980"/>
                    <a:pt x="560198" y="657044"/>
                    <a:pt x="564680" y="656764"/>
                  </a:cubicBezTo>
                  <a:cubicBezTo>
                    <a:pt x="569161" y="656484"/>
                    <a:pt x="570507" y="655588"/>
                    <a:pt x="573084" y="655756"/>
                  </a:cubicBezTo>
                  <a:cubicBezTo>
                    <a:pt x="575661" y="655924"/>
                    <a:pt x="578798" y="656260"/>
                    <a:pt x="580143" y="657771"/>
                  </a:cubicBezTo>
                  <a:cubicBezTo>
                    <a:pt x="581487" y="659284"/>
                    <a:pt x="581263" y="662421"/>
                    <a:pt x="581151" y="664830"/>
                  </a:cubicBezTo>
                  <a:cubicBezTo>
                    <a:pt x="581039" y="667238"/>
                    <a:pt x="579415" y="669871"/>
                    <a:pt x="579471" y="672224"/>
                  </a:cubicBezTo>
                  <a:cubicBezTo>
                    <a:pt x="579527" y="674577"/>
                    <a:pt x="581095" y="676761"/>
                    <a:pt x="581487" y="678946"/>
                  </a:cubicBezTo>
                  <a:cubicBezTo>
                    <a:pt x="581880" y="681131"/>
                    <a:pt x="581375" y="683091"/>
                    <a:pt x="581824" y="685332"/>
                  </a:cubicBezTo>
                  <a:cubicBezTo>
                    <a:pt x="582272" y="687572"/>
                    <a:pt x="584737" y="691270"/>
                    <a:pt x="584176" y="692390"/>
                  </a:cubicBezTo>
                  <a:cubicBezTo>
                    <a:pt x="583616" y="693510"/>
                    <a:pt x="580031" y="692782"/>
                    <a:pt x="578462" y="692054"/>
                  </a:cubicBezTo>
                  <a:cubicBezTo>
                    <a:pt x="576894" y="691325"/>
                    <a:pt x="576726" y="689757"/>
                    <a:pt x="574765" y="688020"/>
                  </a:cubicBezTo>
                  <a:cubicBezTo>
                    <a:pt x="572804" y="686284"/>
                    <a:pt x="569330" y="682867"/>
                    <a:pt x="566697" y="681635"/>
                  </a:cubicBezTo>
                  <a:cubicBezTo>
                    <a:pt x="564064" y="680402"/>
                    <a:pt x="561599" y="679842"/>
                    <a:pt x="558966" y="680626"/>
                  </a:cubicBezTo>
                  <a:cubicBezTo>
                    <a:pt x="556333" y="681411"/>
                    <a:pt x="553531" y="684884"/>
                    <a:pt x="550898" y="686340"/>
                  </a:cubicBezTo>
                  <a:cubicBezTo>
                    <a:pt x="548265" y="687796"/>
                    <a:pt x="545856" y="687908"/>
                    <a:pt x="543166" y="689365"/>
                  </a:cubicBezTo>
                  <a:cubicBezTo>
                    <a:pt x="540477" y="690821"/>
                    <a:pt x="538012" y="693510"/>
                    <a:pt x="534763" y="695078"/>
                  </a:cubicBezTo>
                  <a:cubicBezTo>
                    <a:pt x="531514" y="696647"/>
                    <a:pt x="527480" y="696983"/>
                    <a:pt x="523671" y="698775"/>
                  </a:cubicBezTo>
                  <a:cubicBezTo>
                    <a:pt x="519861" y="700568"/>
                    <a:pt x="514594" y="703929"/>
                    <a:pt x="511905" y="705833"/>
                  </a:cubicBezTo>
                  <a:cubicBezTo>
                    <a:pt x="509216" y="707738"/>
                    <a:pt x="506695" y="708242"/>
                    <a:pt x="507536" y="710203"/>
                  </a:cubicBezTo>
                  <a:cubicBezTo>
                    <a:pt x="508376" y="712164"/>
                    <a:pt x="513642" y="717261"/>
                    <a:pt x="516947" y="717597"/>
                  </a:cubicBezTo>
                  <a:cubicBezTo>
                    <a:pt x="520253" y="717933"/>
                    <a:pt x="524343" y="713787"/>
                    <a:pt x="527368" y="712220"/>
                  </a:cubicBezTo>
                  <a:cubicBezTo>
                    <a:pt x="527368" y="712220"/>
                    <a:pt x="531738" y="709026"/>
                    <a:pt x="535099" y="708186"/>
                  </a:cubicBezTo>
                  <a:cubicBezTo>
                    <a:pt x="538460" y="707346"/>
                    <a:pt x="542886" y="708466"/>
                    <a:pt x="547537" y="707178"/>
                  </a:cubicBezTo>
                  <a:cubicBezTo>
                    <a:pt x="552187" y="705889"/>
                    <a:pt x="558517" y="701521"/>
                    <a:pt x="562999" y="700456"/>
                  </a:cubicBezTo>
                  <a:cubicBezTo>
                    <a:pt x="567481" y="699392"/>
                    <a:pt x="571852" y="699112"/>
                    <a:pt x="574429" y="700792"/>
                  </a:cubicBezTo>
                  <a:cubicBezTo>
                    <a:pt x="577006" y="702473"/>
                    <a:pt x="577958" y="705497"/>
                    <a:pt x="578462" y="710539"/>
                  </a:cubicBezTo>
                  <a:cubicBezTo>
                    <a:pt x="578840" y="714319"/>
                    <a:pt x="577769" y="720653"/>
                    <a:pt x="577446" y="726065"/>
                  </a:cubicBezTo>
                  <a:cubicBezTo>
                    <a:pt x="577447" y="726759"/>
                    <a:pt x="577448" y="727453"/>
                    <a:pt x="577449" y="728148"/>
                  </a:cubicBezTo>
                  <a:lnTo>
                    <a:pt x="576781" y="730369"/>
                  </a:lnTo>
                  <a:cubicBezTo>
                    <a:pt x="574709" y="734065"/>
                    <a:pt x="571628" y="737875"/>
                    <a:pt x="569386" y="740788"/>
                  </a:cubicBezTo>
                  <a:cubicBezTo>
                    <a:pt x="567145" y="743700"/>
                    <a:pt x="564848" y="745437"/>
                    <a:pt x="563335" y="747845"/>
                  </a:cubicBezTo>
                  <a:cubicBezTo>
                    <a:pt x="561823" y="750254"/>
                    <a:pt x="562887" y="752886"/>
                    <a:pt x="560310" y="755239"/>
                  </a:cubicBezTo>
                  <a:cubicBezTo>
                    <a:pt x="557733" y="757592"/>
                    <a:pt x="551739" y="758657"/>
                    <a:pt x="547873" y="761961"/>
                  </a:cubicBezTo>
                  <a:cubicBezTo>
                    <a:pt x="544007" y="765266"/>
                    <a:pt x="540701" y="771876"/>
                    <a:pt x="537116" y="775069"/>
                  </a:cubicBezTo>
                  <a:cubicBezTo>
                    <a:pt x="533531" y="778262"/>
                    <a:pt x="530450" y="778598"/>
                    <a:pt x="526360" y="781118"/>
                  </a:cubicBezTo>
                  <a:cubicBezTo>
                    <a:pt x="522270" y="783639"/>
                    <a:pt x="516723" y="787505"/>
                    <a:pt x="512578" y="790193"/>
                  </a:cubicBezTo>
                  <a:cubicBezTo>
                    <a:pt x="512578" y="790193"/>
                    <a:pt x="505407" y="793946"/>
                    <a:pt x="501485" y="797252"/>
                  </a:cubicBezTo>
                  <a:cubicBezTo>
                    <a:pt x="497564" y="800556"/>
                    <a:pt x="493081" y="806885"/>
                    <a:pt x="489047" y="810023"/>
                  </a:cubicBezTo>
                  <a:cubicBezTo>
                    <a:pt x="485014" y="813160"/>
                    <a:pt x="479860" y="813832"/>
                    <a:pt x="477283" y="816072"/>
                  </a:cubicBezTo>
                  <a:cubicBezTo>
                    <a:pt x="474706" y="818313"/>
                    <a:pt x="472297" y="821954"/>
                    <a:pt x="473585" y="823467"/>
                  </a:cubicBezTo>
                  <a:cubicBezTo>
                    <a:pt x="474874" y="824979"/>
                    <a:pt x="481148" y="825875"/>
                    <a:pt x="485014" y="825148"/>
                  </a:cubicBezTo>
                  <a:cubicBezTo>
                    <a:pt x="488879" y="824419"/>
                    <a:pt x="492072" y="821058"/>
                    <a:pt x="496779" y="819097"/>
                  </a:cubicBezTo>
                  <a:cubicBezTo>
                    <a:pt x="501485" y="817136"/>
                    <a:pt x="508432" y="815569"/>
                    <a:pt x="513250" y="813384"/>
                  </a:cubicBezTo>
                  <a:cubicBezTo>
                    <a:pt x="518068" y="811199"/>
                    <a:pt x="520590" y="809182"/>
                    <a:pt x="525688" y="805990"/>
                  </a:cubicBezTo>
                  <a:cubicBezTo>
                    <a:pt x="530786" y="802797"/>
                    <a:pt x="538405" y="797587"/>
                    <a:pt x="543839" y="794226"/>
                  </a:cubicBezTo>
                  <a:cubicBezTo>
                    <a:pt x="549274" y="790865"/>
                    <a:pt x="553083" y="790249"/>
                    <a:pt x="558293" y="785824"/>
                  </a:cubicBezTo>
                  <a:cubicBezTo>
                    <a:pt x="563503" y="781398"/>
                    <a:pt x="570563" y="772436"/>
                    <a:pt x="575101" y="767675"/>
                  </a:cubicBezTo>
                  <a:cubicBezTo>
                    <a:pt x="579639" y="762913"/>
                    <a:pt x="581375" y="762129"/>
                    <a:pt x="585521" y="757256"/>
                  </a:cubicBezTo>
                  <a:cubicBezTo>
                    <a:pt x="588630" y="753601"/>
                    <a:pt x="593378" y="747646"/>
                    <a:pt x="596929" y="742793"/>
                  </a:cubicBezTo>
                  <a:lnTo>
                    <a:pt x="599633" y="738925"/>
                  </a:lnTo>
                  <a:lnTo>
                    <a:pt x="600312" y="738435"/>
                  </a:lnTo>
                  <a:cubicBezTo>
                    <a:pt x="605690" y="733673"/>
                    <a:pt x="610228" y="725943"/>
                    <a:pt x="615438" y="718941"/>
                  </a:cubicBezTo>
                  <a:cubicBezTo>
                    <a:pt x="620648" y="711939"/>
                    <a:pt x="626475" y="702641"/>
                    <a:pt x="631573" y="696423"/>
                  </a:cubicBezTo>
                  <a:cubicBezTo>
                    <a:pt x="636671" y="690205"/>
                    <a:pt x="641377" y="685611"/>
                    <a:pt x="646026" y="681635"/>
                  </a:cubicBezTo>
                  <a:cubicBezTo>
                    <a:pt x="650677" y="677657"/>
                    <a:pt x="657064" y="675809"/>
                    <a:pt x="659473" y="672560"/>
                  </a:cubicBezTo>
                  <a:cubicBezTo>
                    <a:pt x="661882" y="669311"/>
                    <a:pt x="661041" y="664942"/>
                    <a:pt x="660481" y="662141"/>
                  </a:cubicBezTo>
                  <a:cubicBezTo>
                    <a:pt x="659921" y="659340"/>
                    <a:pt x="656952" y="657828"/>
                    <a:pt x="656111" y="655756"/>
                  </a:cubicBezTo>
                  <a:cubicBezTo>
                    <a:pt x="655271" y="653683"/>
                    <a:pt x="656223" y="651890"/>
                    <a:pt x="655439" y="649705"/>
                  </a:cubicBezTo>
                  <a:cubicBezTo>
                    <a:pt x="654655" y="647521"/>
                    <a:pt x="653983" y="643544"/>
                    <a:pt x="651406" y="642648"/>
                  </a:cubicBezTo>
                  <a:cubicBezTo>
                    <a:pt x="648829" y="641751"/>
                    <a:pt x="643618" y="643880"/>
                    <a:pt x="639976" y="644328"/>
                  </a:cubicBezTo>
                  <a:cubicBezTo>
                    <a:pt x="636335" y="644777"/>
                    <a:pt x="631461" y="644328"/>
                    <a:pt x="629556" y="645337"/>
                  </a:cubicBezTo>
                  <a:cubicBezTo>
                    <a:pt x="627651" y="646345"/>
                    <a:pt x="629388" y="649201"/>
                    <a:pt x="628548" y="650378"/>
                  </a:cubicBezTo>
                  <a:cubicBezTo>
                    <a:pt x="627707" y="651554"/>
                    <a:pt x="625466" y="650658"/>
                    <a:pt x="624514" y="652394"/>
                  </a:cubicBezTo>
                  <a:cubicBezTo>
                    <a:pt x="623562" y="654131"/>
                    <a:pt x="622890" y="657884"/>
                    <a:pt x="622833" y="660797"/>
                  </a:cubicBezTo>
                  <a:cubicBezTo>
                    <a:pt x="622777" y="663710"/>
                    <a:pt x="624850" y="668022"/>
                    <a:pt x="624178" y="669871"/>
                  </a:cubicBezTo>
                  <a:cubicBezTo>
                    <a:pt x="623506" y="671720"/>
                    <a:pt x="620536" y="672280"/>
                    <a:pt x="618799" y="671888"/>
                  </a:cubicBezTo>
                  <a:cubicBezTo>
                    <a:pt x="617062" y="671496"/>
                    <a:pt x="613981" y="671272"/>
                    <a:pt x="613757" y="667518"/>
                  </a:cubicBezTo>
                  <a:cubicBezTo>
                    <a:pt x="613533" y="663766"/>
                    <a:pt x="616278" y="653739"/>
                    <a:pt x="617454" y="649369"/>
                  </a:cubicBezTo>
                  <a:cubicBezTo>
                    <a:pt x="618631" y="645000"/>
                    <a:pt x="618295" y="643600"/>
                    <a:pt x="620816" y="641303"/>
                  </a:cubicBezTo>
                  <a:cubicBezTo>
                    <a:pt x="623338" y="639006"/>
                    <a:pt x="628772" y="636878"/>
                    <a:pt x="632581" y="635590"/>
                  </a:cubicBezTo>
                  <a:cubicBezTo>
                    <a:pt x="636391" y="634301"/>
                    <a:pt x="640200" y="634189"/>
                    <a:pt x="643674" y="633573"/>
                  </a:cubicBezTo>
                  <a:cubicBezTo>
                    <a:pt x="643674" y="633573"/>
                    <a:pt x="647484" y="631948"/>
                    <a:pt x="653422" y="631892"/>
                  </a:cubicBezTo>
                  <a:cubicBezTo>
                    <a:pt x="659361" y="631836"/>
                    <a:pt x="672023" y="633237"/>
                    <a:pt x="679305" y="633237"/>
                  </a:cubicBezTo>
                  <a:cubicBezTo>
                    <a:pt x="686588" y="633237"/>
                    <a:pt x="692527" y="633125"/>
                    <a:pt x="697120" y="631892"/>
                  </a:cubicBezTo>
                  <a:cubicBezTo>
                    <a:pt x="701715" y="630660"/>
                    <a:pt x="706869" y="629036"/>
                    <a:pt x="706869" y="625843"/>
                  </a:cubicBezTo>
                  <a:cubicBezTo>
                    <a:pt x="706869" y="622650"/>
                    <a:pt x="700315" y="615928"/>
                    <a:pt x="697120" y="612735"/>
                  </a:cubicBezTo>
                  <a:cubicBezTo>
                    <a:pt x="693927" y="609543"/>
                    <a:pt x="691238" y="606910"/>
                    <a:pt x="687709" y="606686"/>
                  </a:cubicBezTo>
                  <a:cubicBezTo>
                    <a:pt x="684179" y="606462"/>
                    <a:pt x="679586" y="610775"/>
                    <a:pt x="675944" y="611391"/>
                  </a:cubicBezTo>
                  <a:cubicBezTo>
                    <a:pt x="672303" y="612007"/>
                    <a:pt x="668436" y="610047"/>
                    <a:pt x="665859" y="610383"/>
                  </a:cubicBezTo>
                  <a:cubicBezTo>
                    <a:pt x="663282" y="610719"/>
                    <a:pt x="663394" y="612679"/>
                    <a:pt x="660481" y="613407"/>
                  </a:cubicBezTo>
                  <a:cubicBezTo>
                    <a:pt x="657568" y="614136"/>
                    <a:pt x="653086" y="613855"/>
                    <a:pt x="648380" y="614752"/>
                  </a:cubicBezTo>
                  <a:cubicBezTo>
                    <a:pt x="643674" y="615648"/>
                    <a:pt x="636671" y="618225"/>
                    <a:pt x="632245" y="618785"/>
                  </a:cubicBezTo>
                  <a:cubicBezTo>
                    <a:pt x="627819" y="619346"/>
                    <a:pt x="624570" y="619009"/>
                    <a:pt x="621825" y="618113"/>
                  </a:cubicBezTo>
                  <a:cubicBezTo>
                    <a:pt x="619079" y="617217"/>
                    <a:pt x="616726" y="615424"/>
                    <a:pt x="615774" y="613407"/>
                  </a:cubicBezTo>
                  <a:cubicBezTo>
                    <a:pt x="614821" y="611391"/>
                    <a:pt x="614485" y="608758"/>
                    <a:pt x="616110" y="606013"/>
                  </a:cubicBezTo>
                  <a:cubicBezTo>
                    <a:pt x="617735" y="603268"/>
                    <a:pt x="621601" y="599852"/>
                    <a:pt x="625522" y="596939"/>
                  </a:cubicBezTo>
                  <a:cubicBezTo>
                    <a:pt x="629444" y="594026"/>
                    <a:pt x="634878" y="591170"/>
                    <a:pt x="639640" y="588537"/>
                  </a:cubicBezTo>
                  <a:cubicBezTo>
                    <a:pt x="644402" y="585904"/>
                    <a:pt x="650341" y="583663"/>
                    <a:pt x="654095" y="581143"/>
                  </a:cubicBezTo>
                  <a:cubicBezTo>
                    <a:pt x="657848" y="578622"/>
                    <a:pt x="661489" y="575989"/>
                    <a:pt x="662162" y="573413"/>
                  </a:cubicBezTo>
                  <a:cubicBezTo>
                    <a:pt x="662834" y="570836"/>
                    <a:pt x="660537" y="567923"/>
                    <a:pt x="658128" y="565682"/>
                  </a:cubicBezTo>
                  <a:cubicBezTo>
                    <a:pt x="655719" y="563442"/>
                    <a:pt x="650565" y="560809"/>
                    <a:pt x="647708" y="559969"/>
                  </a:cubicBezTo>
                  <a:cubicBezTo>
                    <a:pt x="644850" y="559128"/>
                    <a:pt x="643337" y="559856"/>
                    <a:pt x="640985" y="560641"/>
                  </a:cubicBezTo>
                  <a:cubicBezTo>
                    <a:pt x="638632" y="561425"/>
                    <a:pt x="635550" y="563274"/>
                    <a:pt x="633590" y="564673"/>
                  </a:cubicBezTo>
                  <a:cubicBezTo>
                    <a:pt x="631629" y="566074"/>
                    <a:pt x="631069" y="568371"/>
                    <a:pt x="629220" y="569043"/>
                  </a:cubicBezTo>
                  <a:cubicBezTo>
                    <a:pt x="627371" y="569715"/>
                    <a:pt x="623842" y="569323"/>
                    <a:pt x="622497" y="568707"/>
                  </a:cubicBezTo>
                  <a:cubicBezTo>
                    <a:pt x="621153" y="568091"/>
                    <a:pt x="620704" y="567250"/>
                    <a:pt x="621153" y="565346"/>
                  </a:cubicBezTo>
                  <a:cubicBezTo>
                    <a:pt x="621601" y="563442"/>
                    <a:pt x="623114" y="559856"/>
                    <a:pt x="625186" y="557279"/>
                  </a:cubicBezTo>
                  <a:cubicBezTo>
                    <a:pt x="627259" y="554703"/>
                    <a:pt x="632581" y="552294"/>
                    <a:pt x="633590" y="549886"/>
                  </a:cubicBezTo>
                  <a:cubicBezTo>
                    <a:pt x="634598" y="547477"/>
                    <a:pt x="634038" y="545572"/>
                    <a:pt x="631237" y="542828"/>
                  </a:cubicBezTo>
                  <a:cubicBezTo>
                    <a:pt x="628436" y="540083"/>
                    <a:pt x="621265" y="536385"/>
                    <a:pt x="616782" y="533417"/>
                  </a:cubicBezTo>
                  <a:cubicBezTo>
                    <a:pt x="612300" y="530448"/>
                    <a:pt x="608659" y="526359"/>
                    <a:pt x="604345" y="525015"/>
                  </a:cubicBezTo>
                  <a:cubicBezTo>
                    <a:pt x="602188" y="524343"/>
                    <a:pt x="599639" y="524161"/>
                    <a:pt x="597223" y="524280"/>
                  </a:cubicBezTo>
                  <a:close/>
                  <a:moveTo>
                    <a:pt x="566024" y="465526"/>
                  </a:moveTo>
                  <a:cubicBezTo>
                    <a:pt x="569834" y="465638"/>
                    <a:pt x="573654" y="465562"/>
                    <a:pt x="577454" y="465862"/>
                  </a:cubicBezTo>
                  <a:cubicBezTo>
                    <a:pt x="577953" y="465901"/>
                    <a:pt x="578413" y="466213"/>
                    <a:pt x="578798" y="466534"/>
                  </a:cubicBezTo>
                  <a:cubicBezTo>
                    <a:pt x="579109" y="466793"/>
                    <a:pt x="579246" y="467207"/>
                    <a:pt x="579470" y="467543"/>
                  </a:cubicBezTo>
                  <a:cubicBezTo>
                    <a:pt x="578145" y="469530"/>
                    <a:pt x="579625" y="467673"/>
                    <a:pt x="577454" y="469223"/>
                  </a:cubicBezTo>
                  <a:cubicBezTo>
                    <a:pt x="577067" y="469500"/>
                    <a:pt x="576841" y="469968"/>
                    <a:pt x="576445" y="470232"/>
                  </a:cubicBezTo>
                  <a:cubicBezTo>
                    <a:pt x="575728" y="470710"/>
                    <a:pt x="572862" y="470890"/>
                    <a:pt x="572748" y="470904"/>
                  </a:cubicBezTo>
                  <a:cubicBezTo>
                    <a:pt x="572300" y="471127"/>
                    <a:pt x="571864" y="471378"/>
                    <a:pt x="571403" y="471575"/>
                  </a:cubicBezTo>
                  <a:cubicBezTo>
                    <a:pt x="571078" y="471715"/>
                    <a:pt x="570672" y="471690"/>
                    <a:pt x="570395" y="471911"/>
                  </a:cubicBezTo>
                  <a:cubicBezTo>
                    <a:pt x="568573" y="473368"/>
                    <a:pt x="570983" y="472583"/>
                    <a:pt x="568713" y="473592"/>
                  </a:cubicBezTo>
                  <a:cubicBezTo>
                    <a:pt x="568066" y="473880"/>
                    <a:pt x="567369" y="474040"/>
                    <a:pt x="566697" y="474264"/>
                  </a:cubicBezTo>
                  <a:cubicBezTo>
                    <a:pt x="563772" y="475239"/>
                    <a:pt x="566041" y="474581"/>
                    <a:pt x="559638" y="474937"/>
                  </a:cubicBezTo>
                  <a:cubicBezTo>
                    <a:pt x="559302" y="475273"/>
                    <a:pt x="559045" y="475714"/>
                    <a:pt x="558629" y="475945"/>
                  </a:cubicBezTo>
                  <a:cubicBezTo>
                    <a:pt x="557960" y="476317"/>
                    <a:pt x="556136" y="476736"/>
                    <a:pt x="555268" y="476953"/>
                  </a:cubicBezTo>
                  <a:cubicBezTo>
                    <a:pt x="554820" y="477289"/>
                    <a:pt x="554435" y="477734"/>
                    <a:pt x="553924" y="477962"/>
                  </a:cubicBezTo>
                  <a:cubicBezTo>
                    <a:pt x="553401" y="478194"/>
                    <a:pt x="552813" y="478260"/>
                    <a:pt x="552243" y="478298"/>
                  </a:cubicBezTo>
                  <a:cubicBezTo>
                    <a:pt x="549446" y="478484"/>
                    <a:pt x="546641" y="478522"/>
                    <a:pt x="543839" y="478634"/>
                  </a:cubicBezTo>
                  <a:cubicBezTo>
                    <a:pt x="542352" y="479377"/>
                    <a:pt x="543839" y="478746"/>
                    <a:pt x="543166" y="478634"/>
                  </a:cubicBezTo>
                  <a:cubicBezTo>
                    <a:pt x="543222" y="477794"/>
                    <a:pt x="543951" y="474656"/>
                    <a:pt x="544175" y="473592"/>
                  </a:cubicBezTo>
                  <a:cubicBezTo>
                    <a:pt x="544287" y="473144"/>
                    <a:pt x="544255" y="472632"/>
                    <a:pt x="544511" y="472247"/>
                  </a:cubicBezTo>
                  <a:cubicBezTo>
                    <a:pt x="544943" y="471601"/>
                    <a:pt x="545902" y="471508"/>
                    <a:pt x="546529" y="471239"/>
                  </a:cubicBezTo>
                  <a:cubicBezTo>
                    <a:pt x="549392" y="470013"/>
                    <a:pt x="546225" y="470733"/>
                    <a:pt x="551235" y="470232"/>
                  </a:cubicBezTo>
                  <a:cubicBezTo>
                    <a:pt x="551683" y="470120"/>
                    <a:pt x="550674" y="470400"/>
                    <a:pt x="552579" y="469896"/>
                  </a:cubicBezTo>
                  <a:cubicBezTo>
                    <a:pt x="554484" y="469391"/>
                    <a:pt x="560422" y="467935"/>
                    <a:pt x="562663" y="467207"/>
                  </a:cubicBezTo>
                  <a:cubicBezTo>
                    <a:pt x="564904" y="466478"/>
                    <a:pt x="566024" y="465526"/>
                    <a:pt x="566024" y="465526"/>
                  </a:cubicBezTo>
                  <a:close/>
                  <a:moveTo>
                    <a:pt x="584785" y="430116"/>
                  </a:moveTo>
                  <a:lnTo>
                    <a:pt x="584387" y="432768"/>
                  </a:lnTo>
                  <a:cubicBezTo>
                    <a:pt x="584093" y="434328"/>
                    <a:pt x="583952" y="435743"/>
                    <a:pt x="584513" y="437199"/>
                  </a:cubicBezTo>
                  <a:lnTo>
                    <a:pt x="585880" y="439416"/>
                  </a:lnTo>
                  <a:lnTo>
                    <a:pt x="582905" y="440353"/>
                  </a:lnTo>
                  <a:cubicBezTo>
                    <a:pt x="581414" y="440809"/>
                    <a:pt x="580101" y="441173"/>
                    <a:pt x="579134" y="441328"/>
                  </a:cubicBezTo>
                  <a:cubicBezTo>
                    <a:pt x="576235" y="441790"/>
                    <a:pt x="575416" y="440298"/>
                    <a:pt x="574479" y="440185"/>
                  </a:cubicBezTo>
                  <a:lnTo>
                    <a:pt x="573899" y="440443"/>
                  </a:lnTo>
                  <a:lnTo>
                    <a:pt x="573557" y="440033"/>
                  </a:lnTo>
                  <a:cubicBezTo>
                    <a:pt x="572892" y="439118"/>
                    <a:pt x="572342" y="438166"/>
                    <a:pt x="572076" y="437199"/>
                  </a:cubicBezTo>
                  <a:lnTo>
                    <a:pt x="571820" y="434244"/>
                  </a:lnTo>
                  <a:lnTo>
                    <a:pt x="575936" y="432970"/>
                  </a:lnTo>
                  <a:cubicBezTo>
                    <a:pt x="579092" y="431854"/>
                    <a:pt x="579807" y="431203"/>
                    <a:pt x="584176" y="430236"/>
                  </a:cubicBezTo>
                  <a:close/>
                  <a:moveTo>
                    <a:pt x="641321" y="425867"/>
                  </a:moveTo>
                  <a:cubicBezTo>
                    <a:pt x="641321" y="425867"/>
                    <a:pt x="644850" y="426203"/>
                    <a:pt x="647372" y="426875"/>
                  </a:cubicBezTo>
                  <a:cubicBezTo>
                    <a:pt x="649893" y="427547"/>
                    <a:pt x="652638" y="429228"/>
                    <a:pt x="656448" y="429900"/>
                  </a:cubicBezTo>
                  <a:cubicBezTo>
                    <a:pt x="660257" y="430572"/>
                    <a:pt x="666755" y="429228"/>
                    <a:pt x="670229" y="430908"/>
                  </a:cubicBezTo>
                  <a:cubicBezTo>
                    <a:pt x="673703" y="432589"/>
                    <a:pt x="676448" y="435669"/>
                    <a:pt x="677289" y="439983"/>
                  </a:cubicBezTo>
                  <a:cubicBezTo>
                    <a:pt x="678129" y="444296"/>
                    <a:pt x="677289" y="452251"/>
                    <a:pt x="675272" y="456787"/>
                  </a:cubicBezTo>
                  <a:cubicBezTo>
                    <a:pt x="673255" y="461325"/>
                    <a:pt x="669501" y="463789"/>
                    <a:pt x="665187" y="467207"/>
                  </a:cubicBezTo>
                  <a:cubicBezTo>
                    <a:pt x="660873" y="470624"/>
                    <a:pt x="654543" y="474376"/>
                    <a:pt x="649389" y="477289"/>
                  </a:cubicBezTo>
                  <a:cubicBezTo>
                    <a:pt x="644234" y="480203"/>
                    <a:pt x="639360" y="482611"/>
                    <a:pt x="634262" y="484683"/>
                  </a:cubicBezTo>
                  <a:cubicBezTo>
                    <a:pt x="629164" y="486756"/>
                    <a:pt x="621825" y="489277"/>
                    <a:pt x="618799" y="489725"/>
                  </a:cubicBezTo>
                  <a:cubicBezTo>
                    <a:pt x="615774" y="490172"/>
                    <a:pt x="617847" y="488941"/>
                    <a:pt x="616110" y="487372"/>
                  </a:cubicBezTo>
                  <a:cubicBezTo>
                    <a:pt x="614807" y="486196"/>
                    <a:pt x="612812" y="482625"/>
                    <a:pt x="610619" y="481054"/>
                  </a:cubicBezTo>
                  <a:lnTo>
                    <a:pt x="610279" y="480942"/>
                  </a:lnTo>
                  <a:lnTo>
                    <a:pt x="610818" y="480115"/>
                  </a:lnTo>
                  <a:cubicBezTo>
                    <a:pt x="611810" y="478658"/>
                    <a:pt x="612791" y="477331"/>
                    <a:pt x="613757" y="476281"/>
                  </a:cubicBezTo>
                  <a:cubicBezTo>
                    <a:pt x="617622" y="472079"/>
                    <a:pt x="622889" y="470904"/>
                    <a:pt x="624850" y="467543"/>
                  </a:cubicBezTo>
                  <a:cubicBezTo>
                    <a:pt x="626811" y="464181"/>
                    <a:pt x="628940" y="460261"/>
                    <a:pt x="625522" y="456115"/>
                  </a:cubicBezTo>
                  <a:cubicBezTo>
                    <a:pt x="622105" y="451971"/>
                    <a:pt x="609163" y="445864"/>
                    <a:pt x="604345" y="442672"/>
                  </a:cubicBezTo>
                  <a:lnTo>
                    <a:pt x="603868" y="442274"/>
                  </a:lnTo>
                  <a:lnTo>
                    <a:pt x="604345" y="441905"/>
                  </a:lnTo>
                  <a:cubicBezTo>
                    <a:pt x="606474" y="438936"/>
                    <a:pt x="604401" y="432046"/>
                    <a:pt x="604682" y="427116"/>
                  </a:cubicBezTo>
                  <a:cubicBezTo>
                    <a:pt x="604690" y="427014"/>
                    <a:pt x="604698" y="426912"/>
                    <a:pt x="604707" y="426810"/>
                  </a:cubicBezTo>
                  <a:lnTo>
                    <a:pt x="606698" y="426539"/>
                  </a:lnTo>
                  <a:cubicBezTo>
                    <a:pt x="612132" y="425867"/>
                    <a:pt x="611012" y="426315"/>
                    <a:pt x="616782" y="426203"/>
                  </a:cubicBezTo>
                  <a:close/>
                  <a:moveTo>
                    <a:pt x="578840" y="411068"/>
                  </a:moveTo>
                  <a:cubicBezTo>
                    <a:pt x="581487" y="410984"/>
                    <a:pt x="584121" y="411432"/>
                    <a:pt x="585185" y="412665"/>
                  </a:cubicBezTo>
                  <a:cubicBezTo>
                    <a:pt x="585717" y="413281"/>
                    <a:pt x="585990" y="414258"/>
                    <a:pt x="586099" y="415440"/>
                  </a:cubicBezTo>
                  <a:cubicBezTo>
                    <a:pt x="586089" y="415997"/>
                    <a:pt x="586078" y="416555"/>
                    <a:pt x="586068" y="417113"/>
                  </a:cubicBezTo>
                  <a:lnTo>
                    <a:pt x="580143" y="418473"/>
                  </a:lnTo>
                  <a:lnTo>
                    <a:pt x="571551" y="420980"/>
                  </a:lnTo>
                  <a:lnTo>
                    <a:pt x="571257" y="417181"/>
                  </a:lnTo>
                  <a:cubicBezTo>
                    <a:pt x="571137" y="415228"/>
                    <a:pt x="571292" y="413561"/>
                    <a:pt x="572412" y="412665"/>
                  </a:cubicBezTo>
                  <a:cubicBezTo>
                    <a:pt x="573532" y="411769"/>
                    <a:pt x="576193" y="411152"/>
                    <a:pt x="578840" y="411068"/>
                  </a:cubicBezTo>
                  <a:close/>
                  <a:moveTo>
                    <a:pt x="322009" y="406264"/>
                  </a:moveTo>
                  <a:cubicBezTo>
                    <a:pt x="318074" y="405968"/>
                    <a:pt x="319633" y="410050"/>
                    <a:pt x="317108" y="411164"/>
                  </a:cubicBezTo>
                  <a:cubicBezTo>
                    <a:pt x="314583" y="412278"/>
                    <a:pt x="308866" y="412055"/>
                    <a:pt x="306862" y="412946"/>
                  </a:cubicBezTo>
                  <a:cubicBezTo>
                    <a:pt x="304857" y="413837"/>
                    <a:pt x="306193" y="415395"/>
                    <a:pt x="305080" y="416508"/>
                  </a:cubicBezTo>
                  <a:cubicBezTo>
                    <a:pt x="303966" y="417622"/>
                    <a:pt x="300996" y="418513"/>
                    <a:pt x="300179" y="419627"/>
                  </a:cubicBezTo>
                  <a:cubicBezTo>
                    <a:pt x="299363" y="420740"/>
                    <a:pt x="298694" y="421112"/>
                    <a:pt x="300179" y="423191"/>
                  </a:cubicBezTo>
                  <a:cubicBezTo>
                    <a:pt x="301664" y="425268"/>
                    <a:pt x="307381" y="429278"/>
                    <a:pt x="309089" y="432099"/>
                  </a:cubicBezTo>
                  <a:cubicBezTo>
                    <a:pt x="310797" y="434919"/>
                    <a:pt x="310351" y="433880"/>
                    <a:pt x="310425" y="440117"/>
                  </a:cubicBezTo>
                  <a:cubicBezTo>
                    <a:pt x="310500" y="446352"/>
                    <a:pt x="309386" y="463427"/>
                    <a:pt x="309534" y="469515"/>
                  </a:cubicBezTo>
                  <a:cubicBezTo>
                    <a:pt x="309683" y="475602"/>
                    <a:pt x="310277" y="474340"/>
                    <a:pt x="311316" y="476641"/>
                  </a:cubicBezTo>
                  <a:cubicBezTo>
                    <a:pt x="312356" y="478943"/>
                    <a:pt x="315251" y="478201"/>
                    <a:pt x="315771" y="483323"/>
                  </a:cubicBezTo>
                  <a:cubicBezTo>
                    <a:pt x="316291" y="488446"/>
                    <a:pt x="315028" y="502179"/>
                    <a:pt x="314435" y="507376"/>
                  </a:cubicBezTo>
                  <a:cubicBezTo>
                    <a:pt x="313841" y="512572"/>
                    <a:pt x="312950" y="509825"/>
                    <a:pt x="312207" y="514503"/>
                  </a:cubicBezTo>
                  <a:cubicBezTo>
                    <a:pt x="311465" y="519179"/>
                    <a:pt x="309757" y="531577"/>
                    <a:pt x="309980" y="535438"/>
                  </a:cubicBezTo>
                  <a:cubicBezTo>
                    <a:pt x="310203" y="539298"/>
                    <a:pt x="312430" y="535661"/>
                    <a:pt x="313544" y="537664"/>
                  </a:cubicBezTo>
                  <a:cubicBezTo>
                    <a:pt x="314657" y="539669"/>
                    <a:pt x="316439" y="544050"/>
                    <a:pt x="316662" y="547464"/>
                  </a:cubicBezTo>
                  <a:lnTo>
                    <a:pt x="316199" y="552071"/>
                  </a:lnTo>
                  <a:lnTo>
                    <a:pt x="315882" y="552114"/>
                  </a:lnTo>
                  <a:cubicBezTo>
                    <a:pt x="314713" y="552179"/>
                    <a:pt x="314249" y="552030"/>
                    <a:pt x="312207" y="552364"/>
                  </a:cubicBezTo>
                  <a:cubicBezTo>
                    <a:pt x="312207" y="552364"/>
                    <a:pt x="302036" y="554740"/>
                    <a:pt x="299289" y="554592"/>
                  </a:cubicBezTo>
                  <a:cubicBezTo>
                    <a:pt x="296541" y="554443"/>
                    <a:pt x="297284" y="552661"/>
                    <a:pt x="295725" y="551473"/>
                  </a:cubicBezTo>
                  <a:cubicBezTo>
                    <a:pt x="294165" y="550285"/>
                    <a:pt x="290972" y="549023"/>
                    <a:pt x="289933" y="547464"/>
                  </a:cubicBezTo>
                  <a:cubicBezTo>
                    <a:pt x="288893" y="545905"/>
                    <a:pt x="289784" y="545015"/>
                    <a:pt x="289487" y="542119"/>
                  </a:cubicBezTo>
                  <a:cubicBezTo>
                    <a:pt x="289190" y="539224"/>
                    <a:pt x="289042" y="533062"/>
                    <a:pt x="288151" y="530092"/>
                  </a:cubicBezTo>
                  <a:cubicBezTo>
                    <a:pt x="287260" y="527123"/>
                    <a:pt x="285329" y="526678"/>
                    <a:pt x="284141" y="524302"/>
                  </a:cubicBezTo>
                  <a:cubicBezTo>
                    <a:pt x="282953" y="521926"/>
                    <a:pt x="282508" y="518511"/>
                    <a:pt x="281023" y="515839"/>
                  </a:cubicBezTo>
                  <a:cubicBezTo>
                    <a:pt x="279538" y="513166"/>
                    <a:pt x="277088" y="510122"/>
                    <a:pt x="275232" y="508267"/>
                  </a:cubicBezTo>
                  <a:cubicBezTo>
                    <a:pt x="273376" y="506411"/>
                    <a:pt x="272708" y="505520"/>
                    <a:pt x="269886" y="504703"/>
                  </a:cubicBezTo>
                  <a:cubicBezTo>
                    <a:pt x="267065" y="503887"/>
                    <a:pt x="261792" y="503590"/>
                    <a:pt x="258303" y="503367"/>
                  </a:cubicBezTo>
                  <a:cubicBezTo>
                    <a:pt x="256558" y="503256"/>
                    <a:pt x="254962" y="503126"/>
                    <a:pt x="253431" y="503089"/>
                  </a:cubicBezTo>
                  <a:cubicBezTo>
                    <a:pt x="251899" y="503051"/>
                    <a:pt x="250433" y="503107"/>
                    <a:pt x="248948" y="503367"/>
                  </a:cubicBezTo>
                  <a:cubicBezTo>
                    <a:pt x="245978" y="503887"/>
                    <a:pt x="241969" y="505223"/>
                    <a:pt x="240483" y="506485"/>
                  </a:cubicBezTo>
                  <a:cubicBezTo>
                    <a:pt x="238998" y="507747"/>
                    <a:pt x="239666" y="509157"/>
                    <a:pt x="240037" y="510939"/>
                  </a:cubicBezTo>
                  <a:cubicBezTo>
                    <a:pt x="240409" y="512721"/>
                    <a:pt x="241969" y="514800"/>
                    <a:pt x="242711" y="517176"/>
                  </a:cubicBezTo>
                  <a:cubicBezTo>
                    <a:pt x="243454" y="519550"/>
                    <a:pt x="243676" y="523486"/>
                    <a:pt x="244493" y="525193"/>
                  </a:cubicBezTo>
                  <a:cubicBezTo>
                    <a:pt x="245310" y="526900"/>
                    <a:pt x="247017" y="526307"/>
                    <a:pt x="247611" y="527420"/>
                  </a:cubicBezTo>
                  <a:cubicBezTo>
                    <a:pt x="248205" y="528533"/>
                    <a:pt x="247908" y="529944"/>
                    <a:pt x="248057" y="531874"/>
                  </a:cubicBezTo>
                  <a:cubicBezTo>
                    <a:pt x="248205" y="533805"/>
                    <a:pt x="248428" y="536106"/>
                    <a:pt x="248502" y="539001"/>
                  </a:cubicBezTo>
                  <a:cubicBezTo>
                    <a:pt x="248577" y="541897"/>
                    <a:pt x="249245" y="546350"/>
                    <a:pt x="248502" y="549246"/>
                  </a:cubicBezTo>
                  <a:cubicBezTo>
                    <a:pt x="247760" y="552141"/>
                    <a:pt x="244345" y="554740"/>
                    <a:pt x="244048" y="556372"/>
                  </a:cubicBezTo>
                  <a:cubicBezTo>
                    <a:pt x="243751" y="558006"/>
                    <a:pt x="246646" y="557783"/>
                    <a:pt x="246721" y="559045"/>
                  </a:cubicBezTo>
                  <a:cubicBezTo>
                    <a:pt x="246795" y="560307"/>
                    <a:pt x="245533" y="562535"/>
                    <a:pt x="244493" y="563945"/>
                  </a:cubicBezTo>
                  <a:cubicBezTo>
                    <a:pt x="243454" y="565355"/>
                    <a:pt x="242711" y="566469"/>
                    <a:pt x="240483" y="567508"/>
                  </a:cubicBezTo>
                  <a:cubicBezTo>
                    <a:pt x="238255" y="568548"/>
                    <a:pt x="233355" y="568993"/>
                    <a:pt x="231128" y="570181"/>
                  </a:cubicBezTo>
                  <a:cubicBezTo>
                    <a:pt x="228900" y="571369"/>
                    <a:pt x="228826" y="573744"/>
                    <a:pt x="227119" y="574635"/>
                  </a:cubicBezTo>
                  <a:cubicBezTo>
                    <a:pt x="225411" y="575526"/>
                    <a:pt x="223481" y="574709"/>
                    <a:pt x="220882" y="575526"/>
                  </a:cubicBezTo>
                  <a:cubicBezTo>
                    <a:pt x="218283" y="576342"/>
                    <a:pt x="215462" y="578867"/>
                    <a:pt x="211526" y="579535"/>
                  </a:cubicBezTo>
                  <a:cubicBezTo>
                    <a:pt x="207591" y="580203"/>
                    <a:pt x="200686" y="578941"/>
                    <a:pt x="197271" y="579535"/>
                  </a:cubicBezTo>
                  <a:cubicBezTo>
                    <a:pt x="193855" y="580129"/>
                    <a:pt x="194821" y="582282"/>
                    <a:pt x="191034" y="583098"/>
                  </a:cubicBezTo>
                  <a:cubicBezTo>
                    <a:pt x="187247" y="583915"/>
                    <a:pt x="178857" y="583692"/>
                    <a:pt x="174551" y="584434"/>
                  </a:cubicBezTo>
                  <a:cubicBezTo>
                    <a:pt x="170244" y="585177"/>
                    <a:pt x="168091" y="586884"/>
                    <a:pt x="165196" y="587553"/>
                  </a:cubicBezTo>
                  <a:cubicBezTo>
                    <a:pt x="162299" y="588221"/>
                    <a:pt x="162447" y="587330"/>
                    <a:pt x="157176" y="588444"/>
                  </a:cubicBezTo>
                  <a:cubicBezTo>
                    <a:pt x="151904" y="589557"/>
                    <a:pt x="137500" y="591562"/>
                    <a:pt x="133565" y="594234"/>
                  </a:cubicBezTo>
                  <a:cubicBezTo>
                    <a:pt x="129630" y="596907"/>
                    <a:pt x="133565" y="601657"/>
                    <a:pt x="133565" y="604479"/>
                  </a:cubicBezTo>
                  <a:lnTo>
                    <a:pt x="133565" y="611160"/>
                  </a:lnTo>
                  <a:cubicBezTo>
                    <a:pt x="136683" y="614278"/>
                    <a:pt x="147524" y="620365"/>
                    <a:pt x="152276" y="623187"/>
                  </a:cubicBezTo>
                  <a:cubicBezTo>
                    <a:pt x="157028" y="626008"/>
                    <a:pt x="158661" y="627938"/>
                    <a:pt x="162076" y="628087"/>
                  </a:cubicBezTo>
                  <a:cubicBezTo>
                    <a:pt x="165493" y="628235"/>
                    <a:pt x="167869" y="627419"/>
                    <a:pt x="172769" y="624077"/>
                  </a:cubicBezTo>
                  <a:cubicBezTo>
                    <a:pt x="177669" y="620736"/>
                    <a:pt x="185910" y="611605"/>
                    <a:pt x="191480" y="608042"/>
                  </a:cubicBezTo>
                  <a:cubicBezTo>
                    <a:pt x="197048" y="604479"/>
                    <a:pt x="200092" y="603365"/>
                    <a:pt x="204844" y="600916"/>
                  </a:cubicBezTo>
                  <a:cubicBezTo>
                    <a:pt x="209596" y="598466"/>
                    <a:pt x="213679" y="595867"/>
                    <a:pt x="219991" y="593343"/>
                  </a:cubicBezTo>
                  <a:cubicBezTo>
                    <a:pt x="226302" y="590819"/>
                    <a:pt x="235880" y="587924"/>
                    <a:pt x="242711" y="585771"/>
                  </a:cubicBezTo>
                  <a:cubicBezTo>
                    <a:pt x="249542" y="583618"/>
                    <a:pt x="256224" y="581688"/>
                    <a:pt x="260976" y="580426"/>
                  </a:cubicBezTo>
                  <a:cubicBezTo>
                    <a:pt x="265727" y="579164"/>
                    <a:pt x="267956" y="578644"/>
                    <a:pt x="271223" y="578199"/>
                  </a:cubicBezTo>
                  <a:cubicBezTo>
                    <a:pt x="274489" y="577753"/>
                    <a:pt x="276865" y="578273"/>
                    <a:pt x="280578" y="577753"/>
                  </a:cubicBezTo>
                  <a:cubicBezTo>
                    <a:pt x="284290" y="577233"/>
                    <a:pt x="290304" y="576120"/>
                    <a:pt x="293497" y="575080"/>
                  </a:cubicBezTo>
                  <a:cubicBezTo>
                    <a:pt x="296690" y="574041"/>
                    <a:pt x="297581" y="572111"/>
                    <a:pt x="299734" y="571518"/>
                  </a:cubicBezTo>
                  <a:cubicBezTo>
                    <a:pt x="301887" y="570924"/>
                    <a:pt x="303966" y="571146"/>
                    <a:pt x="306416" y="571518"/>
                  </a:cubicBezTo>
                  <a:cubicBezTo>
                    <a:pt x="308254" y="571796"/>
                    <a:pt x="308796" y="572743"/>
                    <a:pt x="311240" y="573324"/>
                  </a:cubicBezTo>
                  <a:lnTo>
                    <a:pt x="313434" y="573612"/>
                  </a:lnTo>
                  <a:lnTo>
                    <a:pt x="313439" y="573622"/>
                  </a:lnTo>
                  <a:cubicBezTo>
                    <a:pt x="313646" y="574111"/>
                    <a:pt x="313841" y="574709"/>
                    <a:pt x="313989" y="575526"/>
                  </a:cubicBezTo>
                  <a:cubicBezTo>
                    <a:pt x="314583" y="578793"/>
                    <a:pt x="315400" y="585325"/>
                    <a:pt x="315771" y="588889"/>
                  </a:cubicBezTo>
                  <a:cubicBezTo>
                    <a:pt x="316142" y="592452"/>
                    <a:pt x="316142" y="594382"/>
                    <a:pt x="316217" y="596907"/>
                  </a:cubicBezTo>
                  <a:cubicBezTo>
                    <a:pt x="316291" y="599431"/>
                    <a:pt x="316217" y="601880"/>
                    <a:pt x="316217" y="604033"/>
                  </a:cubicBezTo>
                  <a:cubicBezTo>
                    <a:pt x="316217" y="604033"/>
                    <a:pt x="316365" y="606706"/>
                    <a:pt x="316217" y="609824"/>
                  </a:cubicBezTo>
                  <a:cubicBezTo>
                    <a:pt x="316068" y="612942"/>
                    <a:pt x="314732" y="619846"/>
                    <a:pt x="315326" y="622741"/>
                  </a:cubicBezTo>
                  <a:cubicBezTo>
                    <a:pt x="315919" y="625637"/>
                    <a:pt x="319187" y="624671"/>
                    <a:pt x="319781" y="627196"/>
                  </a:cubicBezTo>
                  <a:cubicBezTo>
                    <a:pt x="320375" y="629719"/>
                    <a:pt x="319558" y="635139"/>
                    <a:pt x="318890" y="637886"/>
                  </a:cubicBezTo>
                  <a:cubicBezTo>
                    <a:pt x="318222" y="640632"/>
                    <a:pt x="317183" y="643379"/>
                    <a:pt x="315771" y="643676"/>
                  </a:cubicBezTo>
                  <a:cubicBezTo>
                    <a:pt x="314360" y="643973"/>
                    <a:pt x="312875" y="641746"/>
                    <a:pt x="310425" y="639667"/>
                  </a:cubicBezTo>
                  <a:cubicBezTo>
                    <a:pt x="307975" y="637589"/>
                    <a:pt x="303892" y="633209"/>
                    <a:pt x="301070" y="631204"/>
                  </a:cubicBezTo>
                  <a:cubicBezTo>
                    <a:pt x="298249" y="629201"/>
                    <a:pt x="296244" y="628829"/>
                    <a:pt x="293497" y="627641"/>
                  </a:cubicBezTo>
                  <a:cubicBezTo>
                    <a:pt x="290749" y="626453"/>
                    <a:pt x="287482" y="625414"/>
                    <a:pt x="284587" y="624077"/>
                  </a:cubicBezTo>
                  <a:cubicBezTo>
                    <a:pt x="281691" y="622741"/>
                    <a:pt x="278647" y="619846"/>
                    <a:pt x="276123" y="619624"/>
                  </a:cubicBezTo>
                  <a:cubicBezTo>
                    <a:pt x="273598" y="619401"/>
                    <a:pt x="271519" y="621627"/>
                    <a:pt x="269441" y="622741"/>
                  </a:cubicBezTo>
                  <a:cubicBezTo>
                    <a:pt x="267362" y="623855"/>
                    <a:pt x="266025" y="623558"/>
                    <a:pt x="263649" y="626305"/>
                  </a:cubicBezTo>
                  <a:cubicBezTo>
                    <a:pt x="261273" y="629052"/>
                    <a:pt x="258600" y="636179"/>
                    <a:pt x="255184" y="639222"/>
                  </a:cubicBezTo>
                  <a:cubicBezTo>
                    <a:pt x="251769" y="642266"/>
                    <a:pt x="247463" y="642414"/>
                    <a:pt x="243157" y="644567"/>
                  </a:cubicBezTo>
                  <a:cubicBezTo>
                    <a:pt x="238849" y="646720"/>
                    <a:pt x="233429" y="650060"/>
                    <a:pt x="229346" y="652139"/>
                  </a:cubicBezTo>
                  <a:cubicBezTo>
                    <a:pt x="225262" y="654218"/>
                    <a:pt x="223184" y="656000"/>
                    <a:pt x="218655" y="657040"/>
                  </a:cubicBezTo>
                  <a:cubicBezTo>
                    <a:pt x="214125" y="658078"/>
                    <a:pt x="206255" y="657633"/>
                    <a:pt x="202171" y="658375"/>
                  </a:cubicBezTo>
                  <a:cubicBezTo>
                    <a:pt x="198087" y="659117"/>
                    <a:pt x="194449" y="658969"/>
                    <a:pt x="194152" y="661493"/>
                  </a:cubicBezTo>
                  <a:cubicBezTo>
                    <a:pt x="193855" y="664018"/>
                    <a:pt x="197939" y="669214"/>
                    <a:pt x="200389" y="673520"/>
                  </a:cubicBezTo>
                  <a:cubicBezTo>
                    <a:pt x="202839" y="677825"/>
                    <a:pt x="204918" y="684879"/>
                    <a:pt x="208853" y="687328"/>
                  </a:cubicBezTo>
                  <a:cubicBezTo>
                    <a:pt x="212788" y="689778"/>
                    <a:pt x="220511" y="687625"/>
                    <a:pt x="224000" y="688219"/>
                  </a:cubicBezTo>
                  <a:cubicBezTo>
                    <a:pt x="227490" y="688813"/>
                    <a:pt x="227044" y="689852"/>
                    <a:pt x="229791" y="690892"/>
                  </a:cubicBezTo>
                  <a:cubicBezTo>
                    <a:pt x="232539" y="691931"/>
                    <a:pt x="237216" y="694604"/>
                    <a:pt x="240483" y="694455"/>
                  </a:cubicBezTo>
                  <a:cubicBezTo>
                    <a:pt x="243751" y="694307"/>
                    <a:pt x="248057" y="691560"/>
                    <a:pt x="249393" y="690001"/>
                  </a:cubicBezTo>
                  <a:cubicBezTo>
                    <a:pt x="250730" y="688442"/>
                    <a:pt x="248948" y="687254"/>
                    <a:pt x="248502" y="685101"/>
                  </a:cubicBezTo>
                  <a:cubicBezTo>
                    <a:pt x="248057" y="682948"/>
                    <a:pt x="245533" y="679088"/>
                    <a:pt x="246721" y="677083"/>
                  </a:cubicBezTo>
                  <a:cubicBezTo>
                    <a:pt x="247908" y="675079"/>
                    <a:pt x="253477" y="674708"/>
                    <a:pt x="255630" y="673075"/>
                  </a:cubicBezTo>
                  <a:cubicBezTo>
                    <a:pt x="257783" y="671441"/>
                    <a:pt x="258006" y="668249"/>
                    <a:pt x="259639" y="667283"/>
                  </a:cubicBezTo>
                  <a:cubicBezTo>
                    <a:pt x="261273" y="666319"/>
                    <a:pt x="263129" y="668249"/>
                    <a:pt x="265430" y="667283"/>
                  </a:cubicBezTo>
                  <a:cubicBezTo>
                    <a:pt x="267733" y="666319"/>
                    <a:pt x="270332" y="663349"/>
                    <a:pt x="273450" y="661493"/>
                  </a:cubicBezTo>
                  <a:cubicBezTo>
                    <a:pt x="276568" y="659637"/>
                    <a:pt x="280578" y="656594"/>
                    <a:pt x="284141" y="656149"/>
                  </a:cubicBezTo>
                  <a:cubicBezTo>
                    <a:pt x="287705" y="655703"/>
                    <a:pt x="291715" y="660231"/>
                    <a:pt x="294834" y="658821"/>
                  </a:cubicBezTo>
                  <a:cubicBezTo>
                    <a:pt x="297952" y="657411"/>
                    <a:pt x="300402" y="647611"/>
                    <a:pt x="302852" y="647686"/>
                  </a:cubicBezTo>
                  <a:cubicBezTo>
                    <a:pt x="305302" y="647760"/>
                    <a:pt x="308272" y="655109"/>
                    <a:pt x="309534" y="659266"/>
                  </a:cubicBezTo>
                  <a:cubicBezTo>
                    <a:pt x="310797" y="663424"/>
                    <a:pt x="310500" y="667878"/>
                    <a:pt x="310425" y="672629"/>
                  </a:cubicBezTo>
                  <a:cubicBezTo>
                    <a:pt x="310351" y="677380"/>
                    <a:pt x="308792" y="683394"/>
                    <a:pt x="309089" y="687773"/>
                  </a:cubicBezTo>
                  <a:cubicBezTo>
                    <a:pt x="309386" y="692154"/>
                    <a:pt x="311836" y="696236"/>
                    <a:pt x="312207" y="698909"/>
                  </a:cubicBezTo>
                  <a:cubicBezTo>
                    <a:pt x="312486" y="700914"/>
                    <a:pt x="310467" y="702334"/>
                    <a:pt x="310474" y="703169"/>
                  </a:cubicBezTo>
                  <a:lnTo>
                    <a:pt x="310513" y="703199"/>
                  </a:lnTo>
                  <a:lnTo>
                    <a:pt x="309980" y="703809"/>
                  </a:lnTo>
                  <a:cubicBezTo>
                    <a:pt x="308643" y="706259"/>
                    <a:pt x="310351" y="711307"/>
                    <a:pt x="308643" y="714499"/>
                  </a:cubicBezTo>
                  <a:cubicBezTo>
                    <a:pt x="306936" y="717691"/>
                    <a:pt x="303298" y="718879"/>
                    <a:pt x="299734" y="722962"/>
                  </a:cubicBezTo>
                  <a:cubicBezTo>
                    <a:pt x="296170" y="727045"/>
                    <a:pt x="291790" y="733429"/>
                    <a:pt x="287260" y="738998"/>
                  </a:cubicBezTo>
                  <a:cubicBezTo>
                    <a:pt x="282731" y="744565"/>
                    <a:pt x="280281" y="749243"/>
                    <a:pt x="272559" y="756369"/>
                  </a:cubicBezTo>
                  <a:cubicBezTo>
                    <a:pt x="264836" y="763496"/>
                    <a:pt x="249765" y="775077"/>
                    <a:pt x="240929" y="781758"/>
                  </a:cubicBezTo>
                  <a:cubicBezTo>
                    <a:pt x="232093" y="788439"/>
                    <a:pt x="225114" y="792746"/>
                    <a:pt x="219546" y="796458"/>
                  </a:cubicBezTo>
                  <a:cubicBezTo>
                    <a:pt x="213976" y="800169"/>
                    <a:pt x="211303" y="801060"/>
                    <a:pt x="207517" y="804030"/>
                  </a:cubicBezTo>
                  <a:cubicBezTo>
                    <a:pt x="203730" y="806999"/>
                    <a:pt x="199944" y="812419"/>
                    <a:pt x="196825" y="814275"/>
                  </a:cubicBezTo>
                  <a:cubicBezTo>
                    <a:pt x="193707" y="816130"/>
                    <a:pt x="192148" y="813087"/>
                    <a:pt x="188806" y="815166"/>
                  </a:cubicBezTo>
                  <a:cubicBezTo>
                    <a:pt x="185465" y="817244"/>
                    <a:pt x="180342" y="824520"/>
                    <a:pt x="176778" y="826746"/>
                  </a:cubicBezTo>
                  <a:cubicBezTo>
                    <a:pt x="173214" y="828974"/>
                    <a:pt x="169205" y="827340"/>
                    <a:pt x="167423" y="828528"/>
                  </a:cubicBezTo>
                  <a:cubicBezTo>
                    <a:pt x="165641" y="829716"/>
                    <a:pt x="167274" y="831646"/>
                    <a:pt x="166087" y="833874"/>
                  </a:cubicBezTo>
                  <a:cubicBezTo>
                    <a:pt x="164899" y="836100"/>
                    <a:pt x="162522" y="839293"/>
                    <a:pt x="160294" y="841891"/>
                  </a:cubicBezTo>
                  <a:cubicBezTo>
                    <a:pt x="158067" y="844489"/>
                    <a:pt x="155543" y="847459"/>
                    <a:pt x="152721" y="849463"/>
                  </a:cubicBezTo>
                  <a:cubicBezTo>
                    <a:pt x="149900" y="851468"/>
                    <a:pt x="146782" y="851468"/>
                    <a:pt x="143366" y="853917"/>
                  </a:cubicBezTo>
                  <a:cubicBezTo>
                    <a:pt x="139951" y="856367"/>
                    <a:pt x="131412" y="862381"/>
                    <a:pt x="132228" y="864162"/>
                  </a:cubicBezTo>
                  <a:cubicBezTo>
                    <a:pt x="133045" y="865944"/>
                    <a:pt x="144480" y="865053"/>
                    <a:pt x="148267" y="864608"/>
                  </a:cubicBezTo>
                  <a:cubicBezTo>
                    <a:pt x="152053" y="864162"/>
                    <a:pt x="152573" y="862010"/>
                    <a:pt x="154949" y="861490"/>
                  </a:cubicBezTo>
                  <a:cubicBezTo>
                    <a:pt x="157324" y="860971"/>
                    <a:pt x="159255" y="862158"/>
                    <a:pt x="162522" y="861490"/>
                  </a:cubicBezTo>
                  <a:cubicBezTo>
                    <a:pt x="165790" y="860822"/>
                    <a:pt x="171061" y="858669"/>
                    <a:pt x="174551" y="857481"/>
                  </a:cubicBezTo>
                  <a:cubicBezTo>
                    <a:pt x="174551" y="857481"/>
                    <a:pt x="179228" y="856145"/>
                    <a:pt x="183460" y="854363"/>
                  </a:cubicBezTo>
                  <a:cubicBezTo>
                    <a:pt x="187692" y="852582"/>
                    <a:pt x="194746" y="848721"/>
                    <a:pt x="199944" y="846791"/>
                  </a:cubicBezTo>
                  <a:cubicBezTo>
                    <a:pt x="205141" y="844860"/>
                    <a:pt x="209670" y="845528"/>
                    <a:pt x="214644" y="842782"/>
                  </a:cubicBezTo>
                  <a:cubicBezTo>
                    <a:pt x="219620" y="840035"/>
                    <a:pt x="224966" y="833725"/>
                    <a:pt x="229791" y="830310"/>
                  </a:cubicBezTo>
                  <a:cubicBezTo>
                    <a:pt x="234617" y="826895"/>
                    <a:pt x="238924" y="825484"/>
                    <a:pt x="243602" y="822293"/>
                  </a:cubicBezTo>
                  <a:cubicBezTo>
                    <a:pt x="248280" y="819100"/>
                    <a:pt x="253700" y="813830"/>
                    <a:pt x="257857" y="811157"/>
                  </a:cubicBezTo>
                  <a:cubicBezTo>
                    <a:pt x="262015" y="808484"/>
                    <a:pt x="264391" y="809152"/>
                    <a:pt x="268550" y="806257"/>
                  </a:cubicBezTo>
                  <a:cubicBezTo>
                    <a:pt x="272708" y="803362"/>
                    <a:pt x="277459" y="798090"/>
                    <a:pt x="282805" y="793785"/>
                  </a:cubicBezTo>
                  <a:cubicBezTo>
                    <a:pt x="288151" y="789479"/>
                    <a:pt x="296170" y="785174"/>
                    <a:pt x="300625" y="780422"/>
                  </a:cubicBezTo>
                  <a:cubicBezTo>
                    <a:pt x="305080" y="775671"/>
                    <a:pt x="305971" y="770920"/>
                    <a:pt x="309534" y="765278"/>
                  </a:cubicBezTo>
                  <a:cubicBezTo>
                    <a:pt x="313098" y="759636"/>
                    <a:pt x="317480" y="751543"/>
                    <a:pt x="322009" y="746570"/>
                  </a:cubicBezTo>
                  <a:cubicBezTo>
                    <a:pt x="326538" y="741596"/>
                    <a:pt x="331883" y="739963"/>
                    <a:pt x="336709" y="735434"/>
                  </a:cubicBezTo>
                  <a:cubicBezTo>
                    <a:pt x="341535" y="730906"/>
                    <a:pt x="346733" y="724372"/>
                    <a:pt x="350966" y="719399"/>
                  </a:cubicBezTo>
                  <a:cubicBezTo>
                    <a:pt x="355198" y="714425"/>
                    <a:pt x="358761" y="710342"/>
                    <a:pt x="362102" y="705590"/>
                  </a:cubicBezTo>
                  <a:cubicBezTo>
                    <a:pt x="363773" y="703215"/>
                    <a:pt x="365648" y="700765"/>
                    <a:pt x="367281" y="698297"/>
                  </a:cubicBezTo>
                  <a:lnTo>
                    <a:pt x="368575" y="696130"/>
                  </a:lnTo>
                  <a:lnTo>
                    <a:pt x="370957" y="693564"/>
                  </a:lnTo>
                  <a:cubicBezTo>
                    <a:pt x="372516" y="691077"/>
                    <a:pt x="373203" y="688367"/>
                    <a:pt x="375022" y="685991"/>
                  </a:cubicBezTo>
                  <a:cubicBezTo>
                    <a:pt x="378660" y="681241"/>
                    <a:pt x="380813" y="676192"/>
                    <a:pt x="383486" y="671293"/>
                  </a:cubicBezTo>
                  <a:cubicBezTo>
                    <a:pt x="384823" y="668843"/>
                    <a:pt x="386419" y="666004"/>
                    <a:pt x="387830" y="663359"/>
                  </a:cubicBezTo>
                  <a:lnTo>
                    <a:pt x="388928" y="661216"/>
                  </a:lnTo>
                  <a:lnTo>
                    <a:pt x="389277" y="661048"/>
                  </a:lnTo>
                  <a:cubicBezTo>
                    <a:pt x="396851" y="656891"/>
                    <a:pt x="398708" y="646720"/>
                    <a:pt x="403088" y="642340"/>
                  </a:cubicBezTo>
                  <a:cubicBezTo>
                    <a:pt x="407469" y="637960"/>
                    <a:pt x="411107" y="637663"/>
                    <a:pt x="415561" y="634768"/>
                  </a:cubicBezTo>
                  <a:cubicBezTo>
                    <a:pt x="420017" y="631872"/>
                    <a:pt x="425882" y="628755"/>
                    <a:pt x="429818" y="624968"/>
                  </a:cubicBezTo>
                  <a:cubicBezTo>
                    <a:pt x="433753" y="621182"/>
                    <a:pt x="436945" y="616357"/>
                    <a:pt x="439172" y="612051"/>
                  </a:cubicBezTo>
                  <a:cubicBezTo>
                    <a:pt x="441400" y="607745"/>
                    <a:pt x="442439" y="604256"/>
                    <a:pt x="443182" y="599134"/>
                  </a:cubicBezTo>
                  <a:cubicBezTo>
                    <a:pt x="443924" y="594011"/>
                    <a:pt x="443924" y="585845"/>
                    <a:pt x="443627" y="581317"/>
                  </a:cubicBezTo>
                  <a:cubicBezTo>
                    <a:pt x="443330" y="576788"/>
                    <a:pt x="441103" y="574189"/>
                    <a:pt x="441400" y="571963"/>
                  </a:cubicBezTo>
                  <a:cubicBezTo>
                    <a:pt x="441697" y="569736"/>
                    <a:pt x="443033" y="569216"/>
                    <a:pt x="445410" y="567954"/>
                  </a:cubicBezTo>
                  <a:cubicBezTo>
                    <a:pt x="447786" y="566692"/>
                    <a:pt x="451127" y="565058"/>
                    <a:pt x="455656" y="564390"/>
                  </a:cubicBezTo>
                  <a:cubicBezTo>
                    <a:pt x="460185" y="563723"/>
                    <a:pt x="465828" y="563871"/>
                    <a:pt x="472585" y="563945"/>
                  </a:cubicBezTo>
                  <a:cubicBezTo>
                    <a:pt x="479341" y="564020"/>
                    <a:pt x="491072" y="564984"/>
                    <a:pt x="496196" y="564835"/>
                  </a:cubicBezTo>
                  <a:cubicBezTo>
                    <a:pt x="501319" y="564687"/>
                    <a:pt x="501839" y="564613"/>
                    <a:pt x="503324" y="563054"/>
                  </a:cubicBezTo>
                  <a:cubicBezTo>
                    <a:pt x="504809" y="561495"/>
                    <a:pt x="504215" y="558154"/>
                    <a:pt x="505106" y="555482"/>
                  </a:cubicBezTo>
                  <a:cubicBezTo>
                    <a:pt x="505997" y="552810"/>
                    <a:pt x="509264" y="549766"/>
                    <a:pt x="508670" y="547018"/>
                  </a:cubicBezTo>
                  <a:cubicBezTo>
                    <a:pt x="508076" y="544272"/>
                    <a:pt x="505477" y="541600"/>
                    <a:pt x="501542" y="539001"/>
                  </a:cubicBezTo>
                  <a:cubicBezTo>
                    <a:pt x="497607" y="536402"/>
                    <a:pt x="489513" y="533805"/>
                    <a:pt x="485058" y="531429"/>
                  </a:cubicBezTo>
                  <a:cubicBezTo>
                    <a:pt x="480604" y="529053"/>
                    <a:pt x="478079" y="525936"/>
                    <a:pt x="474813" y="524748"/>
                  </a:cubicBezTo>
                  <a:cubicBezTo>
                    <a:pt x="471546" y="523560"/>
                    <a:pt x="467610" y="523486"/>
                    <a:pt x="465457" y="524302"/>
                  </a:cubicBezTo>
                  <a:cubicBezTo>
                    <a:pt x="463304" y="525119"/>
                    <a:pt x="463972" y="529053"/>
                    <a:pt x="461893" y="529647"/>
                  </a:cubicBezTo>
                  <a:cubicBezTo>
                    <a:pt x="459814" y="530241"/>
                    <a:pt x="455656" y="527717"/>
                    <a:pt x="452983" y="527865"/>
                  </a:cubicBezTo>
                  <a:cubicBezTo>
                    <a:pt x="450310" y="528014"/>
                    <a:pt x="447860" y="530241"/>
                    <a:pt x="445856" y="530538"/>
                  </a:cubicBezTo>
                  <a:cubicBezTo>
                    <a:pt x="443850" y="530835"/>
                    <a:pt x="442885" y="528830"/>
                    <a:pt x="440954" y="529647"/>
                  </a:cubicBezTo>
                  <a:cubicBezTo>
                    <a:pt x="439024" y="530464"/>
                    <a:pt x="436351" y="534473"/>
                    <a:pt x="434272" y="535438"/>
                  </a:cubicBezTo>
                  <a:cubicBezTo>
                    <a:pt x="432193" y="536402"/>
                    <a:pt x="430412" y="534993"/>
                    <a:pt x="428481" y="535438"/>
                  </a:cubicBezTo>
                  <a:cubicBezTo>
                    <a:pt x="426551" y="535884"/>
                    <a:pt x="425957" y="537293"/>
                    <a:pt x="422690" y="538110"/>
                  </a:cubicBezTo>
                  <a:cubicBezTo>
                    <a:pt x="419423" y="538927"/>
                    <a:pt x="412220" y="539966"/>
                    <a:pt x="408879" y="540337"/>
                  </a:cubicBezTo>
                  <a:cubicBezTo>
                    <a:pt x="405538" y="540709"/>
                    <a:pt x="406355" y="540189"/>
                    <a:pt x="402643" y="540337"/>
                  </a:cubicBezTo>
                  <a:cubicBezTo>
                    <a:pt x="398930" y="540486"/>
                    <a:pt x="391950" y="541599"/>
                    <a:pt x="386604" y="541228"/>
                  </a:cubicBezTo>
                  <a:cubicBezTo>
                    <a:pt x="382595" y="540950"/>
                    <a:pt x="381468" y="538458"/>
                    <a:pt x="376738" y="537887"/>
                  </a:cubicBezTo>
                  <a:lnTo>
                    <a:pt x="374890" y="537814"/>
                  </a:lnTo>
                  <a:lnTo>
                    <a:pt x="374772" y="535125"/>
                  </a:lnTo>
                  <a:cubicBezTo>
                    <a:pt x="374758" y="533744"/>
                    <a:pt x="374818" y="532487"/>
                    <a:pt x="375022" y="531429"/>
                  </a:cubicBezTo>
                  <a:cubicBezTo>
                    <a:pt x="375839" y="527197"/>
                    <a:pt x="377769" y="525639"/>
                    <a:pt x="379922" y="523411"/>
                  </a:cubicBezTo>
                  <a:cubicBezTo>
                    <a:pt x="382075" y="521184"/>
                    <a:pt x="384154" y="520664"/>
                    <a:pt x="387941" y="518066"/>
                  </a:cubicBezTo>
                  <a:cubicBezTo>
                    <a:pt x="391727" y="515468"/>
                    <a:pt x="397742" y="511459"/>
                    <a:pt x="402643" y="507822"/>
                  </a:cubicBezTo>
                  <a:cubicBezTo>
                    <a:pt x="407543" y="504184"/>
                    <a:pt x="412963" y="500174"/>
                    <a:pt x="417343" y="496240"/>
                  </a:cubicBezTo>
                  <a:cubicBezTo>
                    <a:pt x="421725" y="492305"/>
                    <a:pt x="427887" y="487777"/>
                    <a:pt x="428927" y="484214"/>
                  </a:cubicBezTo>
                  <a:cubicBezTo>
                    <a:pt x="429966" y="480650"/>
                    <a:pt x="426031" y="477458"/>
                    <a:pt x="423581" y="474860"/>
                  </a:cubicBezTo>
                  <a:cubicBezTo>
                    <a:pt x="421131" y="472261"/>
                    <a:pt x="417417" y="469663"/>
                    <a:pt x="414225" y="468624"/>
                  </a:cubicBezTo>
                  <a:cubicBezTo>
                    <a:pt x="411032" y="467584"/>
                    <a:pt x="407914" y="468179"/>
                    <a:pt x="404425" y="468624"/>
                  </a:cubicBezTo>
                  <a:cubicBezTo>
                    <a:pt x="400935" y="469069"/>
                    <a:pt x="397000" y="472038"/>
                    <a:pt x="393288" y="471296"/>
                  </a:cubicBezTo>
                  <a:cubicBezTo>
                    <a:pt x="389574" y="470554"/>
                    <a:pt x="384897" y="467436"/>
                    <a:pt x="382150" y="464169"/>
                  </a:cubicBezTo>
                  <a:cubicBezTo>
                    <a:pt x="379403" y="460903"/>
                    <a:pt x="377992" y="456077"/>
                    <a:pt x="376804" y="451698"/>
                  </a:cubicBezTo>
                  <a:cubicBezTo>
                    <a:pt x="375616" y="447317"/>
                    <a:pt x="375765" y="441230"/>
                    <a:pt x="375022" y="437889"/>
                  </a:cubicBezTo>
                  <a:cubicBezTo>
                    <a:pt x="374280" y="434548"/>
                    <a:pt x="374651" y="434103"/>
                    <a:pt x="372349" y="431654"/>
                  </a:cubicBezTo>
                  <a:cubicBezTo>
                    <a:pt x="370048" y="429204"/>
                    <a:pt x="366483" y="426308"/>
                    <a:pt x="361211" y="423191"/>
                  </a:cubicBezTo>
                  <a:cubicBezTo>
                    <a:pt x="355940" y="420072"/>
                    <a:pt x="347253" y="415766"/>
                    <a:pt x="340719" y="412946"/>
                  </a:cubicBezTo>
                  <a:cubicBezTo>
                    <a:pt x="334185" y="410124"/>
                    <a:pt x="325944" y="406561"/>
                    <a:pt x="322009" y="406264"/>
                  </a:cubicBezTo>
                  <a:close/>
                  <a:moveTo>
                    <a:pt x="566689" y="347456"/>
                  </a:moveTo>
                  <a:cubicBezTo>
                    <a:pt x="568601" y="347267"/>
                    <a:pt x="570590" y="347449"/>
                    <a:pt x="571627" y="348233"/>
                  </a:cubicBezTo>
                  <a:cubicBezTo>
                    <a:pt x="572663" y="349018"/>
                    <a:pt x="572201" y="351159"/>
                    <a:pt x="572089" y="353295"/>
                  </a:cubicBezTo>
                  <a:lnTo>
                    <a:pt x="572406" y="356248"/>
                  </a:lnTo>
                  <a:lnTo>
                    <a:pt x="572178" y="358184"/>
                  </a:lnTo>
                  <a:cubicBezTo>
                    <a:pt x="572254" y="360591"/>
                    <a:pt x="573000" y="363889"/>
                    <a:pt x="572076" y="364603"/>
                  </a:cubicBezTo>
                  <a:cubicBezTo>
                    <a:pt x="570843" y="365556"/>
                    <a:pt x="566473" y="363259"/>
                    <a:pt x="565016" y="361914"/>
                  </a:cubicBezTo>
                  <a:lnTo>
                    <a:pt x="562945" y="356309"/>
                  </a:lnTo>
                  <a:lnTo>
                    <a:pt x="563191" y="354939"/>
                  </a:lnTo>
                  <a:cubicBezTo>
                    <a:pt x="562865" y="352865"/>
                    <a:pt x="561122" y="349955"/>
                    <a:pt x="562214" y="348906"/>
                  </a:cubicBezTo>
                  <a:cubicBezTo>
                    <a:pt x="562942" y="348205"/>
                    <a:pt x="564777" y="347645"/>
                    <a:pt x="566689" y="347456"/>
                  </a:cubicBezTo>
                  <a:close/>
                  <a:moveTo>
                    <a:pt x="567789" y="302804"/>
                  </a:moveTo>
                  <a:cubicBezTo>
                    <a:pt x="569274" y="302985"/>
                    <a:pt x="570731" y="303601"/>
                    <a:pt x="571403" y="304778"/>
                  </a:cubicBezTo>
                  <a:cubicBezTo>
                    <a:pt x="572748" y="307131"/>
                    <a:pt x="572916" y="315757"/>
                    <a:pt x="572076" y="317550"/>
                  </a:cubicBezTo>
                  <a:cubicBezTo>
                    <a:pt x="571235" y="319343"/>
                    <a:pt x="567705" y="317886"/>
                    <a:pt x="566360" y="315533"/>
                  </a:cubicBezTo>
                  <a:cubicBezTo>
                    <a:pt x="565016" y="313180"/>
                    <a:pt x="562439" y="304554"/>
                    <a:pt x="564008" y="303433"/>
                  </a:cubicBezTo>
                  <a:cubicBezTo>
                    <a:pt x="564792" y="302873"/>
                    <a:pt x="566305" y="302622"/>
                    <a:pt x="567789" y="302804"/>
                  </a:cubicBezTo>
                  <a:close/>
                  <a:moveTo>
                    <a:pt x="565352" y="223107"/>
                  </a:moveTo>
                  <a:cubicBezTo>
                    <a:pt x="566977" y="223219"/>
                    <a:pt x="567873" y="223443"/>
                    <a:pt x="568377" y="224788"/>
                  </a:cubicBezTo>
                  <a:cubicBezTo>
                    <a:pt x="568755" y="225796"/>
                    <a:pt x="567558" y="228442"/>
                    <a:pt x="567692" y="230034"/>
                  </a:cubicBezTo>
                  <a:lnTo>
                    <a:pt x="567934" y="230435"/>
                  </a:lnTo>
                  <a:lnTo>
                    <a:pt x="566652" y="230839"/>
                  </a:lnTo>
                  <a:cubicBezTo>
                    <a:pt x="562634" y="231871"/>
                    <a:pt x="558853" y="232280"/>
                    <a:pt x="558853" y="232280"/>
                  </a:cubicBezTo>
                  <a:cubicBezTo>
                    <a:pt x="557004" y="232700"/>
                    <a:pt x="557834" y="231734"/>
                    <a:pt x="557159" y="232075"/>
                  </a:cubicBezTo>
                  <a:lnTo>
                    <a:pt x="555964" y="232863"/>
                  </a:lnTo>
                  <a:lnTo>
                    <a:pt x="555767" y="232234"/>
                  </a:lnTo>
                  <a:cubicBezTo>
                    <a:pt x="554754" y="230764"/>
                    <a:pt x="552621" y="229703"/>
                    <a:pt x="552915" y="228484"/>
                  </a:cubicBezTo>
                  <a:cubicBezTo>
                    <a:pt x="553308" y="226861"/>
                    <a:pt x="556557" y="225012"/>
                    <a:pt x="558630" y="224116"/>
                  </a:cubicBezTo>
                  <a:cubicBezTo>
                    <a:pt x="560702" y="223219"/>
                    <a:pt x="563728" y="222995"/>
                    <a:pt x="565352" y="223107"/>
                  </a:cubicBezTo>
                  <a:close/>
                  <a:moveTo>
                    <a:pt x="550103" y="157107"/>
                  </a:moveTo>
                  <a:cubicBezTo>
                    <a:pt x="546539" y="157443"/>
                    <a:pt x="542746" y="158913"/>
                    <a:pt x="538797" y="159249"/>
                  </a:cubicBezTo>
                  <a:cubicBezTo>
                    <a:pt x="533531" y="159698"/>
                    <a:pt x="526584" y="159529"/>
                    <a:pt x="521990" y="159922"/>
                  </a:cubicBezTo>
                  <a:cubicBezTo>
                    <a:pt x="517395" y="160314"/>
                    <a:pt x="510001" y="160762"/>
                    <a:pt x="508544" y="162947"/>
                  </a:cubicBezTo>
                  <a:cubicBezTo>
                    <a:pt x="507088" y="165131"/>
                    <a:pt x="510729" y="168604"/>
                    <a:pt x="513250" y="173029"/>
                  </a:cubicBezTo>
                  <a:cubicBezTo>
                    <a:pt x="515771" y="177454"/>
                    <a:pt x="519861" y="182944"/>
                    <a:pt x="523671" y="189498"/>
                  </a:cubicBezTo>
                  <a:cubicBezTo>
                    <a:pt x="527481" y="196052"/>
                    <a:pt x="533363" y="206135"/>
                    <a:pt x="536108" y="212352"/>
                  </a:cubicBezTo>
                  <a:cubicBezTo>
                    <a:pt x="538853" y="218570"/>
                    <a:pt x="539077" y="221707"/>
                    <a:pt x="540141" y="226805"/>
                  </a:cubicBezTo>
                  <a:cubicBezTo>
                    <a:pt x="541206" y="231902"/>
                    <a:pt x="540533" y="240248"/>
                    <a:pt x="542494" y="242937"/>
                  </a:cubicBezTo>
                  <a:lnTo>
                    <a:pt x="542965" y="243258"/>
                  </a:lnTo>
                  <a:lnTo>
                    <a:pt x="541709" y="244380"/>
                  </a:lnTo>
                  <a:cubicBezTo>
                    <a:pt x="537675" y="248244"/>
                    <a:pt x="535827" y="253286"/>
                    <a:pt x="531625" y="256143"/>
                  </a:cubicBezTo>
                  <a:cubicBezTo>
                    <a:pt x="527423" y="259000"/>
                    <a:pt x="520869" y="259728"/>
                    <a:pt x="516498" y="261521"/>
                  </a:cubicBezTo>
                  <a:cubicBezTo>
                    <a:pt x="512128" y="263313"/>
                    <a:pt x="508655" y="265889"/>
                    <a:pt x="505406" y="266898"/>
                  </a:cubicBezTo>
                  <a:cubicBezTo>
                    <a:pt x="502157" y="267906"/>
                    <a:pt x="500084" y="266618"/>
                    <a:pt x="497003" y="267570"/>
                  </a:cubicBezTo>
                  <a:cubicBezTo>
                    <a:pt x="493920" y="268522"/>
                    <a:pt x="489943" y="271940"/>
                    <a:pt x="486918" y="272612"/>
                  </a:cubicBezTo>
                  <a:cubicBezTo>
                    <a:pt x="483892" y="273284"/>
                    <a:pt x="481091" y="272556"/>
                    <a:pt x="478851" y="271603"/>
                  </a:cubicBezTo>
                  <a:cubicBezTo>
                    <a:pt x="476610" y="270651"/>
                    <a:pt x="475489" y="267738"/>
                    <a:pt x="473472" y="266898"/>
                  </a:cubicBezTo>
                  <a:cubicBezTo>
                    <a:pt x="471456" y="266057"/>
                    <a:pt x="468037" y="265442"/>
                    <a:pt x="466749" y="266562"/>
                  </a:cubicBezTo>
                  <a:cubicBezTo>
                    <a:pt x="465460" y="267682"/>
                    <a:pt x="465404" y="271435"/>
                    <a:pt x="465740" y="273620"/>
                  </a:cubicBezTo>
                  <a:cubicBezTo>
                    <a:pt x="466077" y="275804"/>
                    <a:pt x="465740" y="276925"/>
                    <a:pt x="469102" y="280342"/>
                  </a:cubicBezTo>
                  <a:cubicBezTo>
                    <a:pt x="472464" y="283759"/>
                    <a:pt x="477562" y="292554"/>
                    <a:pt x="485909" y="294121"/>
                  </a:cubicBezTo>
                  <a:cubicBezTo>
                    <a:pt x="494257" y="295690"/>
                    <a:pt x="510840" y="290425"/>
                    <a:pt x="519187" y="289753"/>
                  </a:cubicBezTo>
                  <a:cubicBezTo>
                    <a:pt x="527535" y="289080"/>
                    <a:pt x="533026" y="288464"/>
                    <a:pt x="535995" y="290089"/>
                  </a:cubicBezTo>
                  <a:cubicBezTo>
                    <a:pt x="538964" y="291713"/>
                    <a:pt x="536219" y="295242"/>
                    <a:pt x="537003" y="299499"/>
                  </a:cubicBezTo>
                  <a:cubicBezTo>
                    <a:pt x="537787" y="303756"/>
                    <a:pt x="540757" y="310254"/>
                    <a:pt x="540701" y="315632"/>
                  </a:cubicBezTo>
                  <a:cubicBezTo>
                    <a:pt x="540645" y="321010"/>
                    <a:pt x="537227" y="325771"/>
                    <a:pt x="536667" y="331764"/>
                  </a:cubicBezTo>
                  <a:cubicBezTo>
                    <a:pt x="536107" y="337758"/>
                    <a:pt x="534538" y="347113"/>
                    <a:pt x="537339" y="351594"/>
                  </a:cubicBezTo>
                  <a:lnTo>
                    <a:pt x="537948" y="352158"/>
                  </a:lnTo>
                  <a:lnTo>
                    <a:pt x="538148" y="353184"/>
                  </a:lnTo>
                  <a:cubicBezTo>
                    <a:pt x="538391" y="354548"/>
                    <a:pt x="538559" y="355935"/>
                    <a:pt x="538461" y="357209"/>
                  </a:cubicBezTo>
                  <a:cubicBezTo>
                    <a:pt x="538069" y="362306"/>
                    <a:pt x="536892" y="370260"/>
                    <a:pt x="536780" y="375694"/>
                  </a:cubicBezTo>
                  <a:cubicBezTo>
                    <a:pt x="536668" y="381128"/>
                    <a:pt x="538573" y="386001"/>
                    <a:pt x="537788" y="389810"/>
                  </a:cubicBezTo>
                  <a:cubicBezTo>
                    <a:pt x="537004" y="393619"/>
                    <a:pt x="533531" y="396140"/>
                    <a:pt x="532074" y="398548"/>
                  </a:cubicBezTo>
                  <a:cubicBezTo>
                    <a:pt x="530618" y="400957"/>
                    <a:pt x="529833" y="401293"/>
                    <a:pt x="529049" y="404263"/>
                  </a:cubicBezTo>
                  <a:cubicBezTo>
                    <a:pt x="528265" y="407231"/>
                    <a:pt x="528489" y="413729"/>
                    <a:pt x="527368" y="416361"/>
                  </a:cubicBezTo>
                  <a:cubicBezTo>
                    <a:pt x="526248" y="418994"/>
                    <a:pt x="524231" y="419218"/>
                    <a:pt x="522326" y="420059"/>
                  </a:cubicBezTo>
                  <a:cubicBezTo>
                    <a:pt x="520422" y="420899"/>
                    <a:pt x="519692" y="420843"/>
                    <a:pt x="515939" y="421403"/>
                  </a:cubicBezTo>
                  <a:cubicBezTo>
                    <a:pt x="512185" y="421964"/>
                    <a:pt x="503166" y="421851"/>
                    <a:pt x="499805" y="423420"/>
                  </a:cubicBezTo>
                  <a:cubicBezTo>
                    <a:pt x="496443" y="424988"/>
                    <a:pt x="495771" y="429357"/>
                    <a:pt x="495771" y="430814"/>
                  </a:cubicBezTo>
                  <a:cubicBezTo>
                    <a:pt x="495771" y="432270"/>
                    <a:pt x="496219" y="432551"/>
                    <a:pt x="499805" y="432158"/>
                  </a:cubicBezTo>
                  <a:cubicBezTo>
                    <a:pt x="503390" y="431766"/>
                    <a:pt x="512634" y="429021"/>
                    <a:pt x="517283" y="428461"/>
                  </a:cubicBezTo>
                  <a:cubicBezTo>
                    <a:pt x="521934" y="427901"/>
                    <a:pt x="525912" y="427901"/>
                    <a:pt x="527704" y="428797"/>
                  </a:cubicBezTo>
                  <a:cubicBezTo>
                    <a:pt x="529497" y="429693"/>
                    <a:pt x="525071" y="432046"/>
                    <a:pt x="528041" y="433838"/>
                  </a:cubicBezTo>
                  <a:lnTo>
                    <a:pt x="530106" y="434752"/>
                  </a:lnTo>
                  <a:lnTo>
                    <a:pt x="525982" y="435739"/>
                  </a:lnTo>
                  <a:cubicBezTo>
                    <a:pt x="523573" y="436272"/>
                    <a:pt x="521682" y="436650"/>
                    <a:pt x="518628" y="437630"/>
                  </a:cubicBezTo>
                  <a:cubicBezTo>
                    <a:pt x="512521" y="439591"/>
                    <a:pt x="506191" y="441888"/>
                    <a:pt x="499805" y="444688"/>
                  </a:cubicBezTo>
                  <a:cubicBezTo>
                    <a:pt x="493417" y="447489"/>
                    <a:pt x="484061" y="453538"/>
                    <a:pt x="480308" y="454435"/>
                  </a:cubicBezTo>
                  <a:cubicBezTo>
                    <a:pt x="476554" y="455331"/>
                    <a:pt x="478067" y="451859"/>
                    <a:pt x="477283" y="450066"/>
                  </a:cubicBezTo>
                  <a:cubicBezTo>
                    <a:pt x="476498" y="448273"/>
                    <a:pt x="476555" y="445360"/>
                    <a:pt x="475602" y="443679"/>
                  </a:cubicBezTo>
                  <a:cubicBezTo>
                    <a:pt x="474650" y="442000"/>
                    <a:pt x="473866" y="441608"/>
                    <a:pt x="471569" y="439983"/>
                  </a:cubicBezTo>
                  <a:cubicBezTo>
                    <a:pt x="469271" y="438358"/>
                    <a:pt x="463781" y="433877"/>
                    <a:pt x="461820" y="433934"/>
                  </a:cubicBezTo>
                  <a:cubicBezTo>
                    <a:pt x="459859" y="433989"/>
                    <a:pt x="460979" y="438134"/>
                    <a:pt x="459803" y="440319"/>
                  </a:cubicBezTo>
                  <a:cubicBezTo>
                    <a:pt x="458627" y="442504"/>
                    <a:pt x="455321" y="443679"/>
                    <a:pt x="454761" y="447041"/>
                  </a:cubicBezTo>
                  <a:cubicBezTo>
                    <a:pt x="454201" y="450402"/>
                    <a:pt x="455377" y="456507"/>
                    <a:pt x="456442" y="460485"/>
                  </a:cubicBezTo>
                  <a:cubicBezTo>
                    <a:pt x="457506" y="464461"/>
                    <a:pt x="458626" y="465974"/>
                    <a:pt x="461147" y="470904"/>
                  </a:cubicBezTo>
                  <a:cubicBezTo>
                    <a:pt x="463668" y="475833"/>
                    <a:pt x="467590" y="483619"/>
                    <a:pt x="471569" y="490060"/>
                  </a:cubicBezTo>
                  <a:cubicBezTo>
                    <a:pt x="475546" y="496503"/>
                    <a:pt x="481260" y="505802"/>
                    <a:pt x="485014" y="509554"/>
                  </a:cubicBezTo>
                  <a:cubicBezTo>
                    <a:pt x="488767" y="513307"/>
                    <a:pt x="491512" y="512579"/>
                    <a:pt x="494089" y="512579"/>
                  </a:cubicBezTo>
                  <a:cubicBezTo>
                    <a:pt x="496667" y="512579"/>
                    <a:pt x="499861" y="511010"/>
                    <a:pt x="500477" y="509554"/>
                  </a:cubicBezTo>
                  <a:cubicBezTo>
                    <a:pt x="501093" y="508098"/>
                    <a:pt x="500869" y="506138"/>
                    <a:pt x="500141" y="503505"/>
                  </a:cubicBezTo>
                  <a:cubicBezTo>
                    <a:pt x="499412" y="500872"/>
                    <a:pt x="498404" y="498408"/>
                    <a:pt x="496107" y="493758"/>
                  </a:cubicBezTo>
                  <a:cubicBezTo>
                    <a:pt x="493809" y="489109"/>
                    <a:pt x="488487" y="480426"/>
                    <a:pt x="486358" y="475609"/>
                  </a:cubicBezTo>
                  <a:cubicBezTo>
                    <a:pt x="484230" y="470792"/>
                    <a:pt x="480532" y="468495"/>
                    <a:pt x="483333" y="464854"/>
                  </a:cubicBezTo>
                  <a:cubicBezTo>
                    <a:pt x="486134" y="461213"/>
                    <a:pt x="496947" y="456956"/>
                    <a:pt x="503166" y="453762"/>
                  </a:cubicBezTo>
                  <a:cubicBezTo>
                    <a:pt x="509384" y="450570"/>
                    <a:pt x="514426" y="447601"/>
                    <a:pt x="520646" y="445696"/>
                  </a:cubicBezTo>
                  <a:cubicBezTo>
                    <a:pt x="526864" y="443791"/>
                    <a:pt x="531962" y="444240"/>
                    <a:pt x="540477" y="442336"/>
                  </a:cubicBezTo>
                  <a:cubicBezTo>
                    <a:pt x="542606" y="441860"/>
                    <a:pt x="545170" y="441243"/>
                    <a:pt x="547931" y="440555"/>
                  </a:cubicBezTo>
                  <a:lnTo>
                    <a:pt x="549109" y="440254"/>
                  </a:lnTo>
                  <a:lnTo>
                    <a:pt x="552180" y="440855"/>
                  </a:lnTo>
                  <a:cubicBezTo>
                    <a:pt x="554190" y="441163"/>
                    <a:pt x="556053" y="441485"/>
                    <a:pt x="557957" y="442241"/>
                  </a:cubicBezTo>
                  <a:cubicBezTo>
                    <a:pt x="561767" y="443753"/>
                    <a:pt x="565016" y="447898"/>
                    <a:pt x="568377" y="448627"/>
                  </a:cubicBezTo>
                  <a:lnTo>
                    <a:pt x="571024" y="448617"/>
                  </a:lnTo>
                  <a:lnTo>
                    <a:pt x="569049" y="450738"/>
                  </a:lnTo>
                  <a:cubicBezTo>
                    <a:pt x="564512" y="453538"/>
                    <a:pt x="551739" y="455779"/>
                    <a:pt x="546193" y="457460"/>
                  </a:cubicBezTo>
                  <a:cubicBezTo>
                    <a:pt x="540645" y="459140"/>
                    <a:pt x="538909" y="460317"/>
                    <a:pt x="535772" y="460821"/>
                  </a:cubicBezTo>
                  <a:cubicBezTo>
                    <a:pt x="532634" y="461325"/>
                    <a:pt x="528881" y="461045"/>
                    <a:pt x="527368" y="460485"/>
                  </a:cubicBezTo>
                  <a:cubicBezTo>
                    <a:pt x="525856" y="459925"/>
                    <a:pt x="527648" y="458356"/>
                    <a:pt x="526696" y="457460"/>
                  </a:cubicBezTo>
                  <a:cubicBezTo>
                    <a:pt x="525744" y="456563"/>
                    <a:pt x="523391" y="455499"/>
                    <a:pt x="521654" y="455107"/>
                  </a:cubicBezTo>
                  <a:cubicBezTo>
                    <a:pt x="519917" y="454715"/>
                    <a:pt x="517395" y="454379"/>
                    <a:pt x="516275" y="455107"/>
                  </a:cubicBezTo>
                  <a:cubicBezTo>
                    <a:pt x="515155" y="455835"/>
                    <a:pt x="516275" y="458524"/>
                    <a:pt x="514930" y="459477"/>
                  </a:cubicBezTo>
                  <a:cubicBezTo>
                    <a:pt x="513586" y="460429"/>
                    <a:pt x="506919" y="459477"/>
                    <a:pt x="506191" y="461157"/>
                  </a:cubicBezTo>
                  <a:cubicBezTo>
                    <a:pt x="505463" y="462837"/>
                    <a:pt x="509216" y="465974"/>
                    <a:pt x="510561" y="469559"/>
                  </a:cubicBezTo>
                  <a:cubicBezTo>
                    <a:pt x="511905" y="473144"/>
                    <a:pt x="512297" y="478242"/>
                    <a:pt x="514258" y="482667"/>
                  </a:cubicBezTo>
                  <a:cubicBezTo>
                    <a:pt x="516219" y="487092"/>
                    <a:pt x="519076" y="492301"/>
                    <a:pt x="522326" y="496111"/>
                  </a:cubicBezTo>
                  <a:cubicBezTo>
                    <a:pt x="525576" y="499919"/>
                    <a:pt x="530113" y="504121"/>
                    <a:pt x="533755" y="505521"/>
                  </a:cubicBezTo>
                  <a:cubicBezTo>
                    <a:pt x="537396" y="506922"/>
                    <a:pt x="541038" y="505746"/>
                    <a:pt x="544175" y="504513"/>
                  </a:cubicBezTo>
                  <a:cubicBezTo>
                    <a:pt x="547313" y="503281"/>
                    <a:pt x="548546" y="499303"/>
                    <a:pt x="552579" y="498128"/>
                  </a:cubicBezTo>
                  <a:cubicBezTo>
                    <a:pt x="556613" y="496951"/>
                    <a:pt x="564176" y="498015"/>
                    <a:pt x="568377" y="497455"/>
                  </a:cubicBezTo>
                  <a:cubicBezTo>
                    <a:pt x="572580" y="496895"/>
                    <a:pt x="574373" y="494654"/>
                    <a:pt x="577790" y="494766"/>
                  </a:cubicBezTo>
                  <a:cubicBezTo>
                    <a:pt x="581207" y="494878"/>
                    <a:pt x="584905" y="498464"/>
                    <a:pt x="588882" y="498128"/>
                  </a:cubicBezTo>
                  <a:cubicBezTo>
                    <a:pt x="592860" y="497791"/>
                    <a:pt x="597511" y="496391"/>
                    <a:pt x="601656" y="492749"/>
                  </a:cubicBezTo>
                  <a:lnTo>
                    <a:pt x="602465" y="491830"/>
                  </a:lnTo>
                  <a:lnTo>
                    <a:pt x="604345" y="492413"/>
                  </a:lnTo>
                  <a:cubicBezTo>
                    <a:pt x="605802" y="493702"/>
                    <a:pt x="603393" y="494486"/>
                    <a:pt x="606698" y="497119"/>
                  </a:cubicBezTo>
                  <a:cubicBezTo>
                    <a:pt x="610003" y="499751"/>
                    <a:pt x="616894" y="506474"/>
                    <a:pt x="624178" y="508211"/>
                  </a:cubicBezTo>
                  <a:cubicBezTo>
                    <a:pt x="631461" y="509946"/>
                    <a:pt x="643057" y="508323"/>
                    <a:pt x="650397" y="507538"/>
                  </a:cubicBezTo>
                  <a:cubicBezTo>
                    <a:pt x="657736" y="506754"/>
                    <a:pt x="662834" y="505690"/>
                    <a:pt x="668212" y="503505"/>
                  </a:cubicBezTo>
                  <a:cubicBezTo>
                    <a:pt x="673591" y="501320"/>
                    <a:pt x="678017" y="497679"/>
                    <a:pt x="682667" y="494430"/>
                  </a:cubicBezTo>
                  <a:cubicBezTo>
                    <a:pt x="687317" y="491181"/>
                    <a:pt x="692583" y="487148"/>
                    <a:pt x="696112" y="484011"/>
                  </a:cubicBezTo>
                  <a:cubicBezTo>
                    <a:pt x="699642" y="480874"/>
                    <a:pt x="701883" y="478858"/>
                    <a:pt x="703844" y="475609"/>
                  </a:cubicBezTo>
                  <a:cubicBezTo>
                    <a:pt x="705805" y="472360"/>
                    <a:pt x="707485" y="468271"/>
                    <a:pt x="707878" y="464517"/>
                  </a:cubicBezTo>
                  <a:cubicBezTo>
                    <a:pt x="708270" y="460765"/>
                    <a:pt x="707373" y="457011"/>
                    <a:pt x="706197" y="453090"/>
                  </a:cubicBezTo>
                  <a:cubicBezTo>
                    <a:pt x="705020" y="449170"/>
                    <a:pt x="703452" y="445640"/>
                    <a:pt x="700819" y="440991"/>
                  </a:cubicBezTo>
                  <a:cubicBezTo>
                    <a:pt x="698186" y="436342"/>
                    <a:pt x="694879" y="429620"/>
                    <a:pt x="690398" y="425194"/>
                  </a:cubicBezTo>
                  <a:cubicBezTo>
                    <a:pt x="685916" y="420769"/>
                    <a:pt x="679586" y="416232"/>
                    <a:pt x="673927" y="414440"/>
                  </a:cubicBezTo>
                  <a:cubicBezTo>
                    <a:pt x="668268" y="412647"/>
                    <a:pt x="665915" y="414720"/>
                    <a:pt x="656448" y="414440"/>
                  </a:cubicBezTo>
                  <a:cubicBezTo>
                    <a:pt x="649347" y="414230"/>
                    <a:pt x="637928" y="413011"/>
                    <a:pt x="627298" y="412699"/>
                  </a:cubicBezTo>
                  <a:cubicBezTo>
                    <a:pt x="623754" y="412595"/>
                    <a:pt x="620297" y="412591"/>
                    <a:pt x="617118" y="412759"/>
                  </a:cubicBezTo>
                  <a:lnTo>
                    <a:pt x="605868" y="413901"/>
                  </a:lnTo>
                  <a:lnTo>
                    <a:pt x="606026" y="412329"/>
                  </a:lnTo>
                  <a:cubicBezTo>
                    <a:pt x="606362" y="408743"/>
                    <a:pt x="606698" y="405607"/>
                    <a:pt x="606698" y="405607"/>
                  </a:cubicBezTo>
                  <a:cubicBezTo>
                    <a:pt x="606978" y="402806"/>
                    <a:pt x="607819" y="398380"/>
                    <a:pt x="607707" y="395524"/>
                  </a:cubicBezTo>
                  <a:cubicBezTo>
                    <a:pt x="607595" y="392667"/>
                    <a:pt x="606138" y="391659"/>
                    <a:pt x="606026" y="388465"/>
                  </a:cubicBezTo>
                  <a:cubicBezTo>
                    <a:pt x="605914" y="385273"/>
                    <a:pt x="606978" y="380735"/>
                    <a:pt x="607034" y="376367"/>
                  </a:cubicBezTo>
                  <a:cubicBezTo>
                    <a:pt x="607090" y="371997"/>
                    <a:pt x="606866" y="366060"/>
                    <a:pt x="606362" y="362250"/>
                  </a:cubicBezTo>
                  <a:cubicBezTo>
                    <a:pt x="605858" y="358442"/>
                    <a:pt x="605746" y="357770"/>
                    <a:pt x="604009" y="353512"/>
                  </a:cubicBezTo>
                  <a:lnTo>
                    <a:pt x="603389" y="351504"/>
                  </a:lnTo>
                  <a:lnTo>
                    <a:pt x="603140" y="349564"/>
                  </a:lnTo>
                  <a:cubicBezTo>
                    <a:pt x="602972" y="348352"/>
                    <a:pt x="602832" y="347015"/>
                    <a:pt x="602888" y="345544"/>
                  </a:cubicBezTo>
                  <a:cubicBezTo>
                    <a:pt x="603112" y="339663"/>
                    <a:pt x="602552" y="328740"/>
                    <a:pt x="602215" y="322017"/>
                  </a:cubicBezTo>
                  <a:cubicBezTo>
                    <a:pt x="601879" y="315295"/>
                    <a:pt x="601655" y="309862"/>
                    <a:pt x="600871" y="305213"/>
                  </a:cubicBezTo>
                  <a:cubicBezTo>
                    <a:pt x="600087" y="300564"/>
                    <a:pt x="598126" y="297987"/>
                    <a:pt x="597510" y="294121"/>
                  </a:cubicBezTo>
                  <a:cubicBezTo>
                    <a:pt x="596893" y="290257"/>
                    <a:pt x="597790" y="284935"/>
                    <a:pt x="597174" y="282023"/>
                  </a:cubicBezTo>
                  <a:cubicBezTo>
                    <a:pt x="596557" y="279109"/>
                    <a:pt x="594204" y="278941"/>
                    <a:pt x="593811" y="276645"/>
                  </a:cubicBezTo>
                  <a:cubicBezTo>
                    <a:pt x="593419" y="274349"/>
                    <a:pt x="592299" y="271211"/>
                    <a:pt x="594820" y="268242"/>
                  </a:cubicBezTo>
                  <a:cubicBezTo>
                    <a:pt x="597342" y="265274"/>
                    <a:pt x="604064" y="262249"/>
                    <a:pt x="608938" y="258831"/>
                  </a:cubicBezTo>
                  <a:cubicBezTo>
                    <a:pt x="613812" y="255415"/>
                    <a:pt x="620535" y="251157"/>
                    <a:pt x="624065" y="247740"/>
                  </a:cubicBezTo>
                  <a:cubicBezTo>
                    <a:pt x="627594" y="244324"/>
                    <a:pt x="630059" y="241915"/>
                    <a:pt x="630115" y="238330"/>
                  </a:cubicBezTo>
                  <a:cubicBezTo>
                    <a:pt x="630171" y="234745"/>
                    <a:pt x="627034" y="229479"/>
                    <a:pt x="624401" y="226231"/>
                  </a:cubicBezTo>
                  <a:cubicBezTo>
                    <a:pt x="621768" y="222982"/>
                    <a:pt x="617397" y="221021"/>
                    <a:pt x="614316" y="218837"/>
                  </a:cubicBezTo>
                  <a:cubicBezTo>
                    <a:pt x="611235" y="216652"/>
                    <a:pt x="608490" y="213683"/>
                    <a:pt x="605913" y="213123"/>
                  </a:cubicBezTo>
                  <a:cubicBezTo>
                    <a:pt x="603336" y="212563"/>
                    <a:pt x="601655" y="214243"/>
                    <a:pt x="598854" y="215476"/>
                  </a:cubicBezTo>
                  <a:cubicBezTo>
                    <a:pt x="596753" y="216400"/>
                    <a:pt x="592320" y="218774"/>
                    <a:pt x="590235" y="219902"/>
                  </a:cubicBezTo>
                  <a:lnTo>
                    <a:pt x="589393" y="220360"/>
                  </a:lnTo>
                  <a:lnTo>
                    <a:pt x="589345" y="220019"/>
                  </a:lnTo>
                  <a:cubicBezTo>
                    <a:pt x="589064" y="219326"/>
                    <a:pt x="588518" y="218711"/>
                    <a:pt x="588210" y="218066"/>
                  </a:cubicBezTo>
                  <a:cubicBezTo>
                    <a:pt x="587594" y="216778"/>
                    <a:pt x="584737" y="215994"/>
                    <a:pt x="585185" y="214705"/>
                  </a:cubicBezTo>
                  <a:cubicBezTo>
                    <a:pt x="585633" y="213416"/>
                    <a:pt x="588602" y="212744"/>
                    <a:pt x="590899" y="210335"/>
                  </a:cubicBezTo>
                  <a:cubicBezTo>
                    <a:pt x="593196" y="207927"/>
                    <a:pt x="597959" y="204454"/>
                    <a:pt x="598967" y="200253"/>
                  </a:cubicBezTo>
                  <a:cubicBezTo>
                    <a:pt x="599976" y="196052"/>
                    <a:pt x="598407" y="188938"/>
                    <a:pt x="596951" y="185129"/>
                  </a:cubicBezTo>
                  <a:cubicBezTo>
                    <a:pt x="595493" y="181320"/>
                    <a:pt x="593196" y="179863"/>
                    <a:pt x="590227" y="177398"/>
                  </a:cubicBezTo>
                  <a:cubicBezTo>
                    <a:pt x="587258" y="174934"/>
                    <a:pt x="583168" y="172469"/>
                    <a:pt x="579135" y="170341"/>
                  </a:cubicBezTo>
                  <a:cubicBezTo>
                    <a:pt x="575101" y="168212"/>
                    <a:pt x="570283" y="166811"/>
                    <a:pt x="566024" y="164626"/>
                  </a:cubicBezTo>
                  <a:cubicBezTo>
                    <a:pt x="561767" y="162443"/>
                    <a:pt x="558125" y="158129"/>
                    <a:pt x="553588" y="157233"/>
                  </a:cubicBezTo>
                  <a:cubicBezTo>
                    <a:pt x="552453" y="157009"/>
                    <a:pt x="551291" y="156994"/>
                    <a:pt x="550103" y="157107"/>
                  </a:cubicBezTo>
                  <a:close/>
                  <a:moveTo>
                    <a:pt x="0" y="0"/>
                  </a:moveTo>
                  <a:lnTo>
                    <a:pt x="839788" y="0"/>
                  </a:lnTo>
                  <a:lnTo>
                    <a:pt x="839788" y="1212850"/>
                  </a:lnTo>
                  <a:lnTo>
                    <a:pt x="0" y="121285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273735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488762" y="621482"/>
            <a:ext cx="11163760" cy="1980261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6.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无色的混合气体甲，可能含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中的几种，将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100 mL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甲气体经过如图所示实验的处理，结果得到酸性溶液，而几乎无气体剩余，则甲气体的组成为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pic>
        <p:nvPicPr>
          <p:cNvPr id="60432" name="Picture 16" descr="HX21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3610" y="2781722"/>
            <a:ext cx="8532800" cy="18821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矩形 7"/>
          <p:cNvSpPr/>
          <p:nvPr/>
        </p:nvSpPr>
        <p:spPr>
          <a:xfrm>
            <a:off x="488762" y="4904175"/>
            <a:ext cx="11163760" cy="1333931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		B.NH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C.NH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		D.NO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6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8544774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7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9046952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9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9524988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0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997888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1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0456500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2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096055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13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11459002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8942036" y="765498"/>
            <a:ext cx="478036" cy="576064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>
            <a:off x="475016" y="4995076"/>
            <a:ext cx="478036" cy="576064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5375126" y="5662042"/>
            <a:ext cx="478036" cy="576064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>
            <a:off x="7031310" y="765498"/>
            <a:ext cx="478036" cy="576064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>
            <a:off x="488762" y="5662042"/>
            <a:ext cx="478036" cy="576064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/>
          <p:cNvSpPr/>
          <p:nvPr/>
        </p:nvSpPr>
        <p:spPr>
          <a:xfrm>
            <a:off x="5818787" y="2027734"/>
            <a:ext cx="49244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kern="100" dirty="0" smtClean="0">
                <a:solidFill>
                  <a:srgbClr val="FF0000"/>
                </a:solidFill>
                <a:latin typeface="Times New Roman"/>
                <a:ea typeface="华文细黑"/>
              </a:rPr>
              <a:t>B</a:t>
            </a:r>
            <a:endParaRPr lang="zh-CN" altLang="en-US" sz="3600" b="1" dirty="0">
              <a:solidFill>
                <a:srgbClr val="FF0000"/>
              </a:solidFill>
            </a:endParaRPr>
          </a:p>
        </p:txBody>
      </p:sp>
      <p:cxnSp>
        <p:nvCxnSpPr>
          <p:cNvPr id="21" name="直接连接符 20"/>
          <p:cNvCxnSpPr/>
          <p:nvPr/>
        </p:nvCxnSpPr>
        <p:spPr>
          <a:xfrm>
            <a:off x="838622" y="1341562"/>
            <a:ext cx="800558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>
            <a:off x="603573" y="2635965"/>
            <a:ext cx="1870025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/>
          <p:nvPr/>
        </p:nvCxnSpPr>
        <p:spPr>
          <a:xfrm>
            <a:off x="8460310" y="5333816"/>
            <a:ext cx="947264" cy="0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矩形 28"/>
          <p:cNvSpPr/>
          <p:nvPr/>
        </p:nvSpPr>
        <p:spPr>
          <a:xfrm>
            <a:off x="8264312" y="4778782"/>
            <a:ext cx="114326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</a:rPr>
              <a:t>Na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</a:rPr>
              <a:t>2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</a:rPr>
              <a:t>O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</a:rPr>
              <a:t>2</a:t>
            </a:r>
            <a:endParaRPr lang="zh-CN" altLang="en-US" sz="2800" b="1" baseline="-25000" dirty="0">
              <a:solidFill>
                <a:srgbClr val="FF0000"/>
              </a:solidFill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9327816" y="5039370"/>
            <a:ext cx="58381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</a:rPr>
              <a:t>O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</a:rPr>
              <a:t>2</a:t>
            </a:r>
            <a:endParaRPr lang="zh-CN" altLang="en-US" sz="2800" b="1" baseline="-25000" dirty="0">
              <a:solidFill>
                <a:srgbClr val="FF0000"/>
              </a:solidFill>
            </a:endParaRPr>
          </a:p>
        </p:txBody>
      </p:sp>
      <p:sp>
        <p:nvSpPr>
          <p:cNvPr id="28" name="椭圆 27"/>
          <p:cNvSpPr/>
          <p:nvPr/>
        </p:nvSpPr>
        <p:spPr>
          <a:xfrm>
            <a:off x="7568022" y="5001270"/>
            <a:ext cx="818108" cy="66696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/>
          <p:cNvSpPr/>
          <p:nvPr/>
        </p:nvSpPr>
        <p:spPr>
          <a:xfrm>
            <a:off x="9972378" y="5066814"/>
            <a:ext cx="166744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</a:rPr>
              <a:t>4NO~3O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</a:rPr>
              <a:t>2</a:t>
            </a:r>
            <a:endParaRPr lang="zh-CN" altLang="en-US" sz="2800" b="1" baseline="-25000" dirty="0">
              <a:solidFill>
                <a:srgbClr val="FF0000"/>
              </a:solidFill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4727054" y="4581922"/>
            <a:ext cx="226055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</a:rPr>
              <a:t>浓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</a:rPr>
              <a:t>H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</a:rPr>
              <a:t>2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</a:rPr>
              <a:t>SO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</a:rPr>
              <a:t>4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</a:rPr>
              <a:t>吸收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7679382" y="2133650"/>
            <a:ext cx="269817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</a:rPr>
              <a:t>气体被完全吸收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164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9" grpId="0"/>
      <p:bldP spid="30" grpId="0"/>
      <p:bldP spid="28" grpId="0" animBg="1"/>
      <p:bldP spid="32" grpId="0"/>
      <p:bldP spid="26" grpId="0"/>
      <p:bldP spid="2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488762" y="765498"/>
            <a:ext cx="11163760" cy="1333161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7.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氮氧化合物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用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i="1" kern="100" baseline="-25000" dirty="0">
                <a:latin typeface="Times New Roman"/>
                <a:ea typeface="华文细黑"/>
                <a:cs typeface="Courier New"/>
              </a:rPr>
              <a:t>x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表示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是大气污染的重要因素，根据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i="1" kern="100" baseline="-25000" dirty="0">
                <a:latin typeface="Times New Roman"/>
                <a:ea typeface="华文细黑"/>
                <a:cs typeface="Courier New"/>
              </a:rPr>
              <a:t>x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的性质特点，开发出多种化学治理氮氧化合物污染的方法。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13387557"/>
              </p:ext>
            </p:extLst>
          </p:nvPr>
        </p:nvGraphicFramePr>
        <p:xfrm>
          <a:off x="584200" y="2241798"/>
          <a:ext cx="10998200" cy="3924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210" name="文档" r:id="rId3" imgW="11000105" imgH="3929626" progId="Word.Document.12">
                  <p:embed/>
                </p:oleObj>
              </mc:Choice>
              <mc:Fallback>
                <p:oleObj name="文档" r:id="rId3" imgW="11000105" imgH="3929626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84200" y="2241798"/>
                        <a:ext cx="10998200" cy="3924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8544774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6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9046952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7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9524988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8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997888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9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10456500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0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1096055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1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11459002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12" name="矩形 11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4583038" y="5229994"/>
            <a:ext cx="23391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</a:rPr>
              <a:t>转移电子相等</a:t>
            </a:r>
            <a:endParaRPr lang="zh-CN" altLang="en-US" sz="2800" b="1" baseline="-25000" dirty="0">
              <a:solidFill>
                <a:srgbClr val="FF0000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9382174" y="5229994"/>
            <a:ext cx="157767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</a:rPr>
              <a:t>NH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</a:rPr>
              <a:t>3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sym typeface="Symbol"/>
              </a:rPr>
              <a:t>N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sym typeface="Symbol"/>
              </a:rPr>
              <a:t>2</a:t>
            </a:r>
            <a:endParaRPr lang="zh-CN" altLang="en-US" sz="2800" b="1" baseline="-25000" dirty="0">
              <a:solidFill>
                <a:srgbClr val="FF0000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7259096" y="5217522"/>
            <a:ext cx="23391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</a:rPr>
              <a:t>化合价升高：</a:t>
            </a:r>
            <a:endParaRPr lang="zh-CN" altLang="en-US" sz="2800" b="1" baseline="-25000" dirty="0">
              <a:solidFill>
                <a:srgbClr val="FF0000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7247334" y="5805810"/>
            <a:ext cx="23391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</a:rPr>
              <a:t>化合价降低：</a:t>
            </a:r>
            <a:endParaRPr lang="zh-CN" altLang="en-US" sz="2800" b="1" baseline="-25000" dirty="0">
              <a:solidFill>
                <a:srgbClr val="FF0000"/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9390609" y="5820802"/>
            <a:ext cx="229582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</a:rPr>
              <a:t>NO, NO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</a:rPr>
              <a:t>2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sym typeface="Symbol"/>
              </a:rPr>
              <a:t>N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sym typeface="Symbol"/>
              </a:rPr>
              <a:t>2</a:t>
            </a:r>
            <a:endParaRPr lang="zh-CN" altLang="en-US" sz="2800" b="1" baseline="-25000" dirty="0">
              <a:solidFill>
                <a:srgbClr val="FF0000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2929563" y="4996540"/>
            <a:ext cx="1005403" cy="7375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32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1</a:t>
            </a:r>
            <a:r>
              <a:rPr lang="en-US" altLang="zh-CN" sz="3200" b="1" kern="100" dirty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∶</a:t>
            </a:r>
            <a:r>
              <a:rPr lang="en-US" altLang="zh-CN" sz="32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3</a:t>
            </a:r>
            <a:endParaRPr lang="zh-CN" altLang="zh-CN" sz="3200" b="1" kern="100" dirty="0">
              <a:solidFill>
                <a:srgbClr val="FF0000"/>
              </a:solidFill>
              <a:latin typeface="宋体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565788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17" grpId="0"/>
      <p:bldP spid="18" grpId="0"/>
      <p:bldP spid="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68733" y="477584"/>
            <a:ext cx="11400635" cy="61247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工业尾气中氮的氧化物常采用碱液吸收法处理。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被烧碱溶液吸收时，生成两种钠盐，其物质的量之比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∶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，写出该反应的化学方程式：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40000"/>
              </a:lnSpc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生成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两种钠盐，必然是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的歧化反应，依据量的关系可知两种盐分别为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宋体"/>
                <a:ea typeface="华文细黑"/>
                <a:cs typeface="Times New Roman"/>
              </a:rPr>
              <a:t>②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按物质的量之比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∶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被足量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NaOH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溶液完全吸收后只得到一种钠盐，该钠盐的化学式是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zh-CN" sz="2800" b="1" kern="100" dirty="0" smtClean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 </a:t>
            </a:r>
            <a:r>
              <a:rPr lang="en-US" altLang="zh-CN" sz="2800" kern="100" dirty="0" smtClean="0">
                <a:latin typeface="宋体"/>
                <a:ea typeface="华文细黑"/>
                <a:cs typeface="Times New Roman"/>
              </a:rPr>
              <a:t>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NO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中氮的化合价为＋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价，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中氮的化合价为＋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价，二者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∶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混合时与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NaOH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反应生成一种钠盐，依据电子守恒可知，钠盐中氮的化合价为＋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，即为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934966" y="1708535"/>
            <a:ext cx="6771726" cy="5386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2NO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</a:rPr>
              <a:t>2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2NaOH</a:t>
            </a:r>
            <a:r>
              <a:rPr lang="en-US" altLang="zh-CN" sz="2800" b="1" kern="100" spc="-80" dirty="0">
                <a:solidFill>
                  <a:srgbClr val="FF0000"/>
                </a:solidFill>
                <a:latin typeface="Times New Roman"/>
                <a:ea typeface="华文细黑"/>
              </a:rPr>
              <a:t>==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=NaNO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</a:rPr>
              <a:t>3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NaNO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</a:rPr>
              <a:t>2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H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</a:rPr>
              <a:t>2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O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4727054" y="4077866"/>
            <a:ext cx="128272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NaNO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</a:rPr>
              <a:t>2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6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8544774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8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9046952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9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9524988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0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997888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1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0456500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2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096055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3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1459002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14" name="矩形 13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5309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75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75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849217" y="2376944"/>
            <a:ext cx="10379765" cy="11968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>
              <a:lnSpc>
                <a:spcPct val="120000"/>
              </a:lnSpc>
              <a:defRPr/>
            </a:pPr>
            <a:r>
              <a:rPr lang="zh-CN" altLang="zh-CN" sz="6500" b="1" kern="0" dirty="0">
                <a:solidFill>
                  <a:sysClr val="window" lastClr="FFFFFF"/>
                </a:solidFill>
                <a:latin typeface="微软雅黑"/>
                <a:ea typeface="微软雅黑"/>
              </a:rPr>
              <a:t>考点二　硝酸的性质及应用</a:t>
            </a:r>
          </a:p>
        </p:txBody>
      </p:sp>
    </p:spTree>
    <p:extLst>
      <p:ext uri="{BB962C8B-B14F-4D97-AF65-F5344CB8AC3E}">
        <p14:creationId xmlns:p14="http://schemas.microsoft.com/office/powerpoint/2010/main" val="99928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/>
        </p:nvSpPr>
        <p:spPr>
          <a:xfrm>
            <a:off x="395686" y="837506"/>
            <a:ext cx="11388152" cy="2062079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物理性质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硝酸是无色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易挥发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的液体，有刺激性气味。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化学性质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pic>
        <p:nvPicPr>
          <p:cNvPr id="132098" name="Picture 2" descr="HX21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54" y="2781722"/>
            <a:ext cx="10156446" cy="4032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/>
          <p:cNvSpPr/>
          <p:nvPr/>
        </p:nvSpPr>
        <p:spPr>
          <a:xfrm>
            <a:off x="4900786" y="2912285"/>
            <a:ext cx="2346548" cy="16823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5366742" y="5229994"/>
            <a:ext cx="2096616" cy="15121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6567450" y="4261892"/>
            <a:ext cx="4690250" cy="13281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16192" y="4160292"/>
            <a:ext cx="4690250" cy="16137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8025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6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xit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3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  <p:bldP spid="6" grpId="0" animBg="1"/>
      <p:bldP spid="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533974" y="-174798"/>
            <a:ext cx="11120877" cy="6986528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(1)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不稳定性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22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反应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：</a:t>
            </a:r>
            <a:r>
              <a:rPr lang="en-US" altLang="zh-CN" sz="2800" u="sng" kern="100" dirty="0" smtClean="0">
                <a:latin typeface="Times New Roman"/>
                <a:ea typeface="华文细黑"/>
                <a:cs typeface="Courier New"/>
              </a:rPr>
              <a:t>						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强氧化性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硝酸</a:t>
            </a:r>
            <a:r>
              <a:rPr lang="zh-CN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无论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 (</a:t>
            </a:r>
            <a:r>
              <a:rPr lang="zh-CN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浓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、</a:t>
            </a:r>
            <a:r>
              <a:rPr lang="zh-CN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稀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) </a:t>
            </a:r>
            <a:r>
              <a:rPr lang="zh-CN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都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有强氧化性，而且浓度越大，氧化性越强。</a:t>
            </a:r>
            <a:endParaRPr lang="zh-CN" altLang="zh-CN" sz="1050" b="1" kern="100" dirty="0">
              <a:solidFill>
                <a:srgbClr val="FF0000"/>
              </a:solidFill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按要求完成下列反应的方程式：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与金属反应：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稀硝酸与铜反应：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u="sng" kern="100" dirty="0" smtClean="0">
                <a:latin typeface="Times New Roman"/>
                <a:ea typeface="华文细黑"/>
                <a:cs typeface="Courier New"/>
              </a:rPr>
              <a:t> 						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；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浓硝酸与铜反应：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u="sng" kern="100" dirty="0" smtClean="0">
                <a:latin typeface="Times New Roman"/>
                <a:ea typeface="华文细黑"/>
                <a:cs typeface="Courier New"/>
              </a:rPr>
              <a:t> 						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latin typeface="宋体"/>
              <a:cs typeface="Courier New"/>
            </a:endParaRP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75543375"/>
              </p:ext>
            </p:extLst>
          </p:nvPr>
        </p:nvGraphicFramePr>
        <p:xfrm>
          <a:off x="1774726" y="520700"/>
          <a:ext cx="6959600" cy="965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260" name="文档" r:id="rId3" imgW="6980806" imgH="976079" progId="Word.Document.12">
                  <p:embed/>
                </p:oleObj>
              </mc:Choice>
              <mc:Fallback>
                <p:oleObj name="文档" r:id="rId3" imgW="6980806" imgH="976079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74726" y="520700"/>
                        <a:ext cx="6959600" cy="965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矩形 5"/>
          <p:cNvSpPr/>
          <p:nvPr/>
        </p:nvSpPr>
        <p:spPr>
          <a:xfrm>
            <a:off x="529484" y="4689882"/>
            <a:ext cx="801399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</a:rPr>
              <a:t>3Cu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</a:rPr>
              <a:t>8HNO</a:t>
            </a:r>
            <a:r>
              <a:rPr lang="en-US" altLang="zh-CN" sz="2800" b="1" kern="100" baseline="-25000" dirty="0">
                <a:solidFill>
                  <a:srgbClr val="0000FF"/>
                </a:solidFill>
                <a:latin typeface="Times New Roman"/>
                <a:ea typeface="华文细黑"/>
              </a:rPr>
              <a:t>3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</a:rPr>
              <a:t>(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稀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</a:rPr>
              <a:t>)</a:t>
            </a:r>
            <a:r>
              <a:rPr lang="en-US" altLang="zh-CN" sz="2800" b="1" kern="100" spc="-80" dirty="0">
                <a:solidFill>
                  <a:srgbClr val="0000FF"/>
                </a:solidFill>
                <a:latin typeface="Times New Roman"/>
                <a:ea typeface="华文细黑"/>
              </a:rPr>
              <a:t>==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</a:rPr>
              <a:t>=3Cu(NO</a:t>
            </a:r>
            <a:r>
              <a:rPr lang="en-US" altLang="zh-CN" sz="2800" b="1" kern="100" baseline="-25000" dirty="0">
                <a:solidFill>
                  <a:srgbClr val="0000FF"/>
                </a:solidFill>
                <a:latin typeface="Times New Roman"/>
                <a:ea typeface="华文细黑"/>
              </a:rPr>
              <a:t>3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</a:rPr>
              <a:t>)</a:t>
            </a:r>
            <a:r>
              <a:rPr lang="en-US" altLang="zh-CN" sz="2800" b="1" kern="100" baseline="-25000" dirty="0">
                <a:solidFill>
                  <a:srgbClr val="0000FF"/>
                </a:solidFill>
                <a:latin typeface="Times New Roman"/>
                <a:ea typeface="华文细黑"/>
              </a:rPr>
              <a:t>2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</a:rPr>
              <a:t>2NO</a:t>
            </a:r>
            <a:r>
              <a:rPr lang="en-US" altLang="zh-CN" sz="2800" b="1" kern="100" dirty="0">
                <a:solidFill>
                  <a:srgbClr val="0000FF"/>
                </a:solidFill>
                <a:latin typeface="宋体"/>
                <a:ea typeface="华文细黑"/>
                <a:cs typeface="Times New Roman"/>
              </a:rPr>
              <a:t>↑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</a:rPr>
              <a:t>4H</a:t>
            </a:r>
            <a:r>
              <a:rPr lang="en-US" altLang="zh-CN" sz="2800" b="1" kern="100" baseline="-25000" dirty="0">
                <a:solidFill>
                  <a:srgbClr val="0000FF"/>
                </a:solidFill>
                <a:latin typeface="Times New Roman"/>
                <a:ea typeface="华文细黑"/>
              </a:rPr>
              <a:t>2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</a:rPr>
              <a:t>O</a:t>
            </a:r>
            <a:endParaRPr lang="zh-CN" altLang="en-US" sz="2800" b="1" dirty="0">
              <a:solidFill>
                <a:srgbClr val="0000FF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529484" y="5952118"/>
            <a:ext cx="8920506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</a:rPr>
              <a:t>Cu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</a:rPr>
              <a:t>4HNO</a:t>
            </a:r>
            <a:r>
              <a:rPr lang="en-US" altLang="zh-CN" sz="2800" b="1" kern="100" baseline="-25000" dirty="0">
                <a:solidFill>
                  <a:srgbClr val="0000FF"/>
                </a:solidFill>
                <a:latin typeface="Times New Roman"/>
                <a:ea typeface="华文细黑"/>
              </a:rPr>
              <a:t>3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</a:rPr>
              <a:t>(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浓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</a:rPr>
              <a:t>)</a:t>
            </a:r>
            <a:r>
              <a:rPr lang="en-US" altLang="zh-CN" sz="2800" b="1" kern="100" spc="-80" dirty="0">
                <a:solidFill>
                  <a:srgbClr val="0000FF"/>
                </a:solidFill>
                <a:latin typeface="Times New Roman"/>
                <a:ea typeface="华文细黑"/>
              </a:rPr>
              <a:t>==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</a:rPr>
              <a:t>=Cu(NO</a:t>
            </a:r>
            <a:r>
              <a:rPr lang="en-US" altLang="zh-CN" sz="2800" b="1" kern="100" baseline="-25000" dirty="0">
                <a:solidFill>
                  <a:srgbClr val="0000FF"/>
                </a:solidFill>
                <a:latin typeface="Times New Roman"/>
                <a:ea typeface="华文细黑"/>
              </a:rPr>
              <a:t>3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</a:rPr>
              <a:t>)</a:t>
            </a:r>
            <a:r>
              <a:rPr lang="en-US" altLang="zh-CN" sz="2800" b="1" kern="100" baseline="-25000" dirty="0">
                <a:solidFill>
                  <a:srgbClr val="0000FF"/>
                </a:solidFill>
                <a:latin typeface="Times New Roman"/>
                <a:ea typeface="华文细黑"/>
              </a:rPr>
              <a:t>2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</a:rPr>
              <a:t>2NO</a:t>
            </a:r>
            <a:r>
              <a:rPr lang="en-US" altLang="zh-CN" sz="2800" b="1" kern="100" baseline="-25000" dirty="0">
                <a:solidFill>
                  <a:srgbClr val="0000FF"/>
                </a:solidFill>
                <a:latin typeface="Times New Roman"/>
                <a:ea typeface="华文细黑"/>
              </a:rPr>
              <a:t>2</a:t>
            </a:r>
            <a:r>
              <a:rPr lang="en-US" altLang="zh-CN" sz="2800" b="1" kern="100" dirty="0">
                <a:solidFill>
                  <a:srgbClr val="0000FF"/>
                </a:solidFill>
                <a:latin typeface="宋体"/>
                <a:ea typeface="华文细黑"/>
                <a:cs typeface="Times New Roman"/>
              </a:rPr>
              <a:t>↑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</a:rPr>
              <a:t>2H</a:t>
            </a:r>
            <a:r>
              <a:rPr lang="en-US" altLang="zh-CN" sz="2800" b="1" kern="100" baseline="-25000" dirty="0">
                <a:solidFill>
                  <a:srgbClr val="0000FF"/>
                </a:solidFill>
                <a:latin typeface="Times New Roman"/>
                <a:ea typeface="华文细黑"/>
              </a:rPr>
              <a:t>2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</a:rPr>
              <a:t>O</a:t>
            </a:r>
            <a:endParaRPr lang="zh-CN" altLang="en-US" sz="2800" b="1" dirty="0">
              <a:solidFill>
                <a:srgbClr val="0000FF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b="1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2062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550590" y="32718"/>
            <a:ext cx="11305256" cy="46166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E36C0A"/>
                </a:solidFill>
                <a:latin typeface="Times New Roman"/>
                <a:ea typeface="微软雅黑"/>
                <a:cs typeface="Times New Roman"/>
              </a:rPr>
              <a:t>特别提醒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(1)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硝酸与金属反应的规律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与金属反应一般不能产生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②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还原产物一般为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浓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→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→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；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   </a:t>
            </a:r>
            <a:r>
              <a:rPr lang="zh-CN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很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稀的硝酸还原产物也可能为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N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O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N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或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NH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b="1" kern="100" dirty="0">
              <a:solidFill>
                <a:srgbClr val="FF0000"/>
              </a:solidFill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endParaRPr lang="en-US" altLang="zh-CN" sz="2800" b="1" kern="100" dirty="0" smtClean="0">
              <a:solidFill>
                <a:srgbClr val="0000FF"/>
              </a:solidFill>
              <a:latin typeface="宋体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endParaRPr lang="en-US" altLang="zh-CN" sz="2800" b="1" kern="100" dirty="0" smtClean="0">
              <a:solidFill>
                <a:srgbClr val="0000FF"/>
              </a:solidFill>
              <a:latin typeface="宋体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 smtClean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③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硝酸与金属反应时既表现氧化性又表现酸性。</a:t>
            </a:r>
            <a:endParaRPr lang="zh-CN" altLang="zh-CN" sz="1050" b="1" kern="100" dirty="0">
              <a:solidFill>
                <a:srgbClr val="FF0000"/>
              </a:solidFill>
              <a:effectLst/>
              <a:latin typeface="宋体"/>
              <a:cs typeface="Courier New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694606" y="3357786"/>
            <a:ext cx="1051316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u="sng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0" b="1" u="sng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altLang="zh-CN" sz="32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Zn</a:t>
            </a:r>
            <a:r>
              <a:rPr lang="zh-CN" altLang="zh-CN" sz="32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＋</a:t>
            </a:r>
            <a:r>
              <a:rPr lang="en-US" altLang="zh-CN" sz="3200" b="1" u="sng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0" b="1" u="sng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altLang="zh-CN" sz="32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HNO</a:t>
            </a:r>
            <a:r>
              <a:rPr lang="en-US" altLang="zh-CN" sz="3200" b="1" baseline="-25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sz="32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==</a:t>
            </a:r>
            <a:r>
              <a:rPr lang="en-US" altLang="zh-CN" sz="3200" b="1" u="sng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sz="3200" b="1" u="sng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altLang="zh-CN" sz="32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Zn(NO</a:t>
            </a:r>
            <a:r>
              <a:rPr lang="en-US" altLang="zh-CN" sz="3200" b="1" baseline="-25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sz="32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3200" b="1" baseline="-25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zh-CN" sz="32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＋</a:t>
            </a:r>
            <a:r>
              <a:rPr lang="en-US" altLang="zh-CN" sz="3200" b="1" u="sng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sz="3200" b="1" u="sng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altLang="zh-CN" sz="32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</a:t>
            </a:r>
            <a:r>
              <a:rPr lang="en-US" altLang="zh-CN" sz="3200" b="1" baseline="-25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altLang="zh-CN" sz="32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</a:t>
            </a:r>
            <a:r>
              <a:rPr lang="en-US" altLang="zh-CN" sz="3200" b="1" baseline="-25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zh-CN" altLang="zh-CN" sz="32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＋</a:t>
            </a:r>
            <a:r>
              <a:rPr lang="en-US" altLang="zh-CN" sz="3200" b="1" u="sng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sz="3200" b="1" u="sng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altLang="zh-CN" sz="32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CN" sz="3200" b="1" baseline="-25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32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endParaRPr lang="zh-CN" altLang="en-US" sz="3200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94606" y="2493690"/>
            <a:ext cx="1000911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32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Zn</a:t>
            </a:r>
            <a:r>
              <a:rPr lang="zh-CN" altLang="en-US" sz="32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与浓度极稀的硝酸反应，配平以下反应方程式：</a:t>
            </a:r>
            <a:endParaRPr lang="zh-CN" altLang="zh-CN" sz="1100" b="1" kern="100" dirty="0">
              <a:solidFill>
                <a:srgbClr val="0000FF"/>
              </a:solidFill>
              <a:latin typeface="宋体"/>
              <a:cs typeface="Courier New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910630" y="5302002"/>
            <a:ext cx="784887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</a:rPr>
              <a:t>3Cu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</a:rPr>
              <a:t>8HNO</a:t>
            </a:r>
            <a:r>
              <a:rPr lang="en-US" altLang="zh-CN" sz="2800" b="1" kern="100" baseline="-25000" dirty="0">
                <a:solidFill>
                  <a:srgbClr val="0000FF"/>
                </a:solidFill>
                <a:latin typeface="Times New Roman"/>
                <a:ea typeface="华文细黑"/>
              </a:rPr>
              <a:t>3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</a:rPr>
              <a:t>(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稀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</a:rPr>
              <a:t>)</a:t>
            </a:r>
            <a:r>
              <a:rPr lang="en-US" altLang="zh-CN" sz="2800" b="1" kern="100" spc="-80" dirty="0">
                <a:solidFill>
                  <a:srgbClr val="0000FF"/>
                </a:solidFill>
                <a:latin typeface="Times New Roman"/>
                <a:ea typeface="华文细黑"/>
              </a:rPr>
              <a:t>==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</a:rPr>
              <a:t>=3Cu(NO</a:t>
            </a:r>
            <a:r>
              <a:rPr lang="en-US" altLang="zh-CN" sz="2800" b="1" kern="100" baseline="-25000" dirty="0">
                <a:solidFill>
                  <a:srgbClr val="0000FF"/>
                </a:solidFill>
                <a:latin typeface="Times New Roman"/>
                <a:ea typeface="华文细黑"/>
              </a:rPr>
              <a:t>3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</a:rPr>
              <a:t>)</a:t>
            </a:r>
            <a:r>
              <a:rPr lang="en-US" altLang="zh-CN" sz="2800" b="1" kern="100" baseline="-25000" dirty="0">
                <a:solidFill>
                  <a:srgbClr val="0000FF"/>
                </a:solidFill>
                <a:latin typeface="Times New Roman"/>
                <a:ea typeface="华文细黑"/>
              </a:rPr>
              <a:t>2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</a:rPr>
              <a:t>2NO</a:t>
            </a:r>
            <a:r>
              <a:rPr lang="en-US" altLang="zh-CN" sz="2800" b="1" kern="100" dirty="0">
                <a:solidFill>
                  <a:srgbClr val="0000FF"/>
                </a:solidFill>
                <a:latin typeface="宋体"/>
                <a:ea typeface="华文细黑"/>
                <a:cs typeface="Times New Roman"/>
              </a:rPr>
              <a:t>↑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</a:rPr>
              <a:t>4H</a:t>
            </a:r>
            <a:r>
              <a:rPr lang="en-US" altLang="zh-CN" sz="2800" b="1" kern="100" baseline="-25000" dirty="0">
                <a:solidFill>
                  <a:srgbClr val="0000FF"/>
                </a:solidFill>
                <a:latin typeface="Times New Roman"/>
                <a:ea typeface="华文细黑"/>
              </a:rPr>
              <a:t>2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</a:rPr>
              <a:t>O</a:t>
            </a:r>
            <a:endParaRPr lang="zh-CN" altLang="en-US" sz="2800" b="1" dirty="0">
              <a:solidFill>
                <a:srgbClr val="0000FF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334566" y="5950074"/>
            <a:ext cx="548450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n(HNO</a:t>
            </a:r>
            <a:r>
              <a:rPr lang="en-US" altLang="zh-CN" sz="32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)==n(</a:t>
            </a:r>
            <a:r>
              <a:rPr lang="zh-CN" altLang="en-US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氧化性</a:t>
            </a:r>
            <a:r>
              <a:rPr lang="en-US" altLang="zh-CN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)+n(</a:t>
            </a:r>
            <a:r>
              <a:rPr lang="zh-CN" altLang="en-US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酸性</a:t>
            </a:r>
            <a:r>
              <a:rPr lang="en-US" altLang="zh-CN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CN" altLang="en-US" sz="32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067346" y="4662066"/>
            <a:ext cx="770485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</a:rPr>
              <a:t>Cu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</a:rPr>
              <a:t>4HNO</a:t>
            </a:r>
            <a:r>
              <a:rPr lang="en-US" altLang="zh-CN" sz="2800" b="1" kern="100" baseline="-25000" dirty="0">
                <a:solidFill>
                  <a:srgbClr val="0000FF"/>
                </a:solidFill>
                <a:latin typeface="Times New Roman"/>
                <a:ea typeface="华文细黑"/>
              </a:rPr>
              <a:t>3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</a:rPr>
              <a:t>(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浓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</a:rPr>
              <a:t>)</a:t>
            </a:r>
            <a:r>
              <a:rPr lang="en-US" altLang="zh-CN" sz="2800" b="1" kern="100" spc="-80" dirty="0">
                <a:solidFill>
                  <a:srgbClr val="0000FF"/>
                </a:solidFill>
                <a:latin typeface="Times New Roman"/>
                <a:ea typeface="华文细黑"/>
              </a:rPr>
              <a:t>==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</a:rPr>
              <a:t>=Cu(NO</a:t>
            </a:r>
            <a:r>
              <a:rPr lang="en-US" altLang="zh-CN" sz="2800" b="1" kern="100" baseline="-25000" dirty="0">
                <a:solidFill>
                  <a:srgbClr val="0000FF"/>
                </a:solidFill>
                <a:latin typeface="Times New Roman"/>
                <a:ea typeface="华文细黑"/>
              </a:rPr>
              <a:t>3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</a:rPr>
              <a:t>)</a:t>
            </a:r>
            <a:r>
              <a:rPr lang="en-US" altLang="zh-CN" sz="2800" b="1" kern="100" baseline="-25000" dirty="0">
                <a:solidFill>
                  <a:srgbClr val="0000FF"/>
                </a:solidFill>
                <a:latin typeface="Times New Roman"/>
                <a:ea typeface="华文细黑"/>
              </a:rPr>
              <a:t>2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</a:rPr>
              <a:t>2NO</a:t>
            </a:r>
            <a:r>
              <a:rPr lang="en-US" altLang="zh-CN" sz="2800" b="1" kern="100" baseline="-25000" dirty="0">
                <a:solidFill>
                  <a:srgbClr val="0000FF"/>
                </a:solidFill>
                <a:latin typeface="Times New Roman"/>
                <a:ea typeface="华文细黑"/>
              </a:rPr>
              <a:t>2</a:t>
            </a:r>
            <a:r>
              <a:rPr lang="en-US" altLang="zh-CN" sz="2800" b="1" kern="100" dirty="0">
                <a:solidFill>
                  <a:srgbClr val="0000FF"/>
                </a:solidFill>
                <a:latin typeface="宋体"/>
                <a:ea typeface="华文细黑"/>
                <a:cs typeface="Times New Roman"/>
              </a:rPr>
              <a:t>↑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</a:rPr>
              <a:t>2H</a:t>
            </a:r>
            <a:r>
              <a:rPr lang="en-US" altLang="zh-CN" sz="2800" b="1" kern="100" baseline="-25000" dirty="0">
                <a:solidFill>
                  <a:srgbClr val="0000FF"/>
                </a:solidFill>
                <a:latin typeface="Times New Roman"/>
                <a:ea typeface="华文细黑"/>
              </a:rPr>
              <a:t>2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</a:rPr>
              <a:t>O</a:t>
            </a:r>
            <a:endParaRPr lang="zh-CN" altLang="en-US" sz="2800" b="1" dirty="0">
              <a:solidFill>
                <a:srgbClr val="0000FF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048671" y="5950074"/>
            <a:ext cx="595119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n(HNO</a:t>
            </a:r>
            <a:r>
              <a:rPr lang="en-US" altLang="zh-CN" sz="32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)==n(NO,NO</a:t>
            </a:r>
            <a:r>
              <a:rPr lang="en-US" altLang="zh-CN" sz="32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)+2n(Cu</a:t>
            </a:r>
            <a:r>
              <a:rPr lang="en-US" altLang="zh-CN" sz="3200" b="1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2+</a:t>
            </a:r>
            <a:r>
              <a:rPr lang="en-US" altLang="zh-CN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CN" altLang="en-US" sz="32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901780" y="3285778"/>
            <a:ext cx="41549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4</a:t>
            </a:r>
            <a:endParaRPr lang="zh-CN" altLang="en-US" sz="3600" dirty="0"/>
          </a:p>
        </p:txBody>
      </p:sp>
      <p:sp>
        <p:nvSpPr>
          <p:cNvPr id="12" name="矩形 11"/>
          <p:cNvSpPr/>
          <p:nvPr/>
        </p:nvSpPr>
        <p:spPr>
          <a:xfrm>
            <a:off x="4561488" y="3285778"/>
            <a:ext cx="41549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4</a:t>
            </a:r>
            <a:endParaRPr lang="zh-CN" altLang="en-US" sz="3600" dirty="0"/>
          </a:p>
        </p:txBody>
      </p:sp>
      <p:sp>
        <p:nvSpPr>
          <p:cNvPr id="13" name="矩形 12"/>
          <p:cNvSpPr/>
          <p:nvPr/>
        </p:nvSpPr>
        <p:spPr>
          <a:xfrm>
            <a:off x="2278782" y="3285778"/>
            <a:ext cx="6463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10</a:t>
            </a:r>
            <a:endParaRPr lang="zh-CN" altLang="en-US" sz="3600" dirty="0"/>
          </a:p>
        </p:txBody>
      </p:sp>
      <p:sp>
        <p:nvSpPr>
          <p:cNvPr id="14" name="矩形 13"/>
          <p:cNvSpPr/>
          <p:nvPr/>
        </p:nvSpPr>
        <p:spPr>
          <a:xfrm>
            <a:off x="7209234" y="3285778"/>
            <a:ext cx="41549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1</a:t>
            </a:r>
            <a:endParaRPr lang="zh-CN" altLang="en-US" sz="3600" dirty="0"/>
          </a:p>
        </p:txBody>
      </p:sp>
      <p:sp>
        <p:nvSpPr>
          <p:cNvPr id="15" name="矩形 14"/>
          <p:cNvSpPr/>
          <p:nvPr/>
        </p:nvSpPr>
        <p:spPr>
          <a:xfrm>
            <a:off x="9712156" y="3285778"/>
            <a:ext cx="41549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3</a:t>
            </a:r>
            <a:endParaRPr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3814795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550590" y="261442"/>
            <a:ext cx="11010769" cy="5219891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7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②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与非金属反应：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7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浓硝酸与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的反应：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70000"/>
              </a:lnSpc>
              <a:spcAft>
                <a:spcPts val="0"/>
              </a:spcAft>
            </a:pPr>
            <a:r>
              <a:rPr lang="en-US" altLang="zh-CN" sz="2800" u="sng" kern="100" dirty="0" smtClean="0">
                <a:latin typeface="Times New Roman"/>
                <a:ea typeface="华文细黑"/>
                <a:cs typeface="Courier New"/>
              </a:rPr>
              <a:t> 						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；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7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③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与还原性化合物反应：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7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硝酸可氧化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HI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Fe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等还原性物质。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7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稀硝酸与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FeSO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溶液反应的离子方程式：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70000"/>
              </a:lnSpc>
              <a:spcAft>
                <a:spcPts val="0"/>
              </a:spcAft>
            </a:pPr>
            <a:r>
              <a:rPr lang="en-US" altLang="zh-CN" sz="2800" u="sng" kern="100" dirty="0" smtClean="0">
                <a:latin typeface="Times New Roman"/>
                <a:ea typeface="华文细黑"/>
                <a:cs typeface="Courier New"/>
              </a:rPr>
              <a:t> 						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1709706"/>
              </p:ext>
            </p:extLst>
          </p:nvPr>
        </p:nvGraphicFramePr>
        <p:xfrm>
          <a:off x="741214" y="1629594"/>
          <a:ext cx="7092950" cy="939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371" name="文档" r:id="rId3" imgW="7107782" imgH="938344" progId="Word.Document.12">
                  <p:embed/>
                </p:oleObj>
              </mc:Choice>
              <mc:Fallback>
                <p:oleObj name="文档" r:id="rId3" imgW="7107782" imgH="938344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41214" y="1629594"/>
                        <a:ext cx="7092950" cy="939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8286497"/>
              </p:ext>
            </p:extLst>
          </p:nvPr>
        </p:nvGraphicFramePr>
        <p:xfrm>
          <a:off x="838622" y="4737100"/>
          <a:ext cx="7086600" cy="749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372" name="文档" r:id="rId5" imgW="7107782" imgH="760810" progId="Word.Document.12">
                  <p:embed/>
                </p:oleObj>
              </mc:Choice>
              <mc:Fallback>
                <p:oleObj name="文档" r:id="rId5" imgW="7107782" imgH="76081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38622" y="4737100"/>
                        <a:ext cx="7086600" cy="749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矩形 4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" name="椭圆 1"/>
          <p:cNvSpPr/>
          <p:nvPr/>
        </p:nvSpPr>
        <p:spPr>
          <a:xfrm>
            <a:off x="2986162" y="1604194"/>
            <a:ext cx="1080120" cy="936104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3647311" y="150525"/>
            <a:ext cx="798167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32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硝酸</a:t>
            </a:r>
            <a:r>
              <a:rPr lang="zh-CN" altLang="zh-CN" sz="32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与</a:t>
            </a:r>
            <a:r>
              <a:rPr lang="zh-CN" altLang="en-US" sz="32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非</a:t>
            </a:r>
            <a:r>
              <a:rPr lang="zh-CN" altLang="zh-CN" sz="32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金属</a:t>
            </a:r>
            <a:r>
              <a:rPr lang="zh-CN" altLang="en-US" sz="32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单质</a:t>
            </a:r>
            <a:r>
              <a:rPr lang="zh-CN" altLang="zh-CN" sz="32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反应时</a:t>
            </a:r>
            <a:r>
              <a:rPr lang="zh-CN" altLang="en-US" sz="32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只</a:t>
            </a:r>
            <a:r>
              <a:rPr lang="zh-CN" altLang="zh-CN" sz="32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表现</a:t>
            </a:r>
            <a:r>
              <a:rPr lang="zh-CN" altLang="en-US" sz="32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强</a:t>
            </a:r>
            <a:r>
              <a:rPr lang="zh-CN" altLang="zh-CN" sz="32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氧化性</a:t>
            </a:r>
            <a:r>
              <a:rPr lang="zh-CN" altLang="en-US" sz="32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；</a:t>
            </a:r>
            <a:endParaRPr lang="zh-CN" altLang="zh-CN" sz="1100" b="1" kern="100" dirty="0">
              <a:solidFill>
                <a:srgbClr val="FF0000"/>
              </a:solidFill>
              <a:latin typeface="宋体"/>
              <a:cs typeface="Courier New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978552" y="909514"/>
            <a:ext cx="716093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en-US" sz="32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一般均需要加热，类似与浓硫酸反应；</a:t>
            </a:r>
            <a:endParaRPr lang="zh-CN" altLang="zh-CN" sz="1100" b="1" kern="100" dirty="0">
              <a:solidFill>
                <a:srgbClr val="FF0000"/>
              </a:solidFill>
              <a:latin typeface="宋体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643111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/>
      <p:bldP spid="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02680600"/>
              </p:ext>
            </p:extLst>
          </p:nvPr>
        </p:nvGraphicFramePr>
        <p:xfrm>
          <a:off x="550292" y="693490"/>
          <a:ext cx="10909300" cy="298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8330" name="文档" r:id="rId3" imgW="10938352" imgH="2988254" progId="Word.Document.12">
                  <p:embed/>
                </p:oleObj>
              </mc:Choice>
              <mc:Fallback>
                <p:oleObj name="文档" r:id="rId3" imgW="10938352" imgH="2988254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50292" y="693490"/>
                        <a:ext cx="10909300" cy="298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矩形 5"/>
          <p:cNvSpPr/>
          <p:nvPr/>
        </p:nvSpPr>
        <p:spPr>
          <a:xfrm>
            <a:off x="478582" y="3501356"/>
            <a:ext cx="11305256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②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在书写离子方程式时，忽视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的强氧化性，将氧化还原反应简单的写成复分解反应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latin typeface="宋体"/>
              <a:cs typeface="Courier New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78582" y="45418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3200" b="1" kern="100" dirty="0">
                <a:solidFill>
                  <a:srgbClr val="E36C0A"/>
                </a:solidFill>
                <a:latin typeface="Times New Roman"/>
                <a:ea typeface="微软雅黑"/>
                <a:cs typeface="Times New Roman"/>
              </a:rPr>
              <a:t>特别提醒</a:t>
            </a:r>
            <a:endParaRPr lang="zh-CN" altLang="en-US" sz="3200" dirty="0"/>
          </a:p>
        </p:txBody>
      </p:sp>
      <p:sp>
        <p:nvSpPr>
          <p:cNvPr id="7" name="TextBox 6"/>
          <p:cNvSpPr txBox="1"/>
          <p:nvPr/>
        </p:nvSpPr>
        <p:spPr>
          <a:xfrm>
            <a:off x="3502918" y="4869954"/>
            <a:ext cx="57454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FeS</a:t>
            </a:r>
            <a:r>
              <a:rPr lang="en-US" altLang="zh-CN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+ H</a:t>
            </a:r>
            <a:r>
              <a:rPr lang="en-US" altLang="zh-CN" sz="32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</a:t>
            </a:r>
            <a:r>
              <a:rPr lang="en-US" altLang="zh-CN" sz="32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altLang="zh-CN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== FeSO</a:t>
            </a:r>
            <a:r>
              <a:rPr lang="en-US" altLang="zh-CN" sz="32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altLang="zh-CN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+ H</a:t>
            </a:r>
            <a:r>
              <a:rPr lang="en-US" altLang="zh-CN" sz="32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sz="3200" b="1" dirty="0" smtClean="0">
                <a:solidFill>
                  <a:srgbClr val="FF0000"/>
                </a:solidFill>
                <a:latin typeface="宋体"/>
                <a:ea typeface="宋体"/>
                <a:cs typeface="Times New Roman" panose="02020603050405020304" pitchFamily="18" charset="0"/>
              </a:rPr>
              <a:t>↑</a:t>
            </a:r>
            <a:endParaRPr lang="zh-CN" altLang="en-US" sz="32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766614" y="5714886"/>
            <a:ext cx="1101722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u="sng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altLang="zh-CN" sz="3200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FeS</a:t>
            </a:r>
            <a:r>
              <a:rPr lang="zh-CN" altLang="zh-CN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＋</a:t>
            </a:r>
            <a:r>
              <a:rPr lang="en-US" altLang="zh-CN" sz="3200" b="1" u="sng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altLang="zh-CN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CN" sz="3200" b="1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altLang="zh-CN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+</a:t>
            </a:r>
            <a:r>
              <a:rPr lang="en-US" altLang="zh-CN" sz="3200" b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0" b="1" u="sng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altLang="zh-CN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</a:t>
            </a:r>
            <a:r>
              <a:rPr lang="en-US" altLang="zh-CN" sz="32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sz="3200" b="1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altLang="zh-CN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====</a:t>
            </a:r>
            <a:r>
              <a:rPr lang="en-US" altLang="zh-CN" sz="3200" b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0" b="1" u="sng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altLang="zh-CN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</a:t>
            </a:r>
            <a:r>
              <a:rPr lang="en-US" altLang="zh-CN" sz="3200" b="1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3+</a:t>
            </a:r>
            <a:r>
              <a:rPr lang="zh-CN" altLang="zh-CN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＋</a:t>
            </a:r>
            <a:r>
              <a:rPr lang="en-US" altLang="zh-CN" sz="3200" b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0" b="1" u="sng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altLang="zh-CN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zh-CN" altLang="zh-CN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＋</a:t>
            </a:r>
            <a:r>
              <a:rPr lang="en-US" altLang="zh-CN" sz="3200" b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altLang="zh-CN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</a:t>
            </a:r>
            <a:r>
              <a:rPr lang="en-US" altLang="zh-CN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</a:t>
            </a:r>
            <a:r>
              <a:rPr lang="zh-CN" altLang="zh-CN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＋</a:t>
            </a:r>
            <a:r>
              <a:rPr lang="en-US" altLang="zh-CN" sz="3200" b="1" u="sng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altLang="zh-CN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CN" sz="3200" b="1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endParaRPr lang="zh-CN" altLang="en-US" sz="32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2206774" y="2709714"/>
            <a:ext cx="3816424" cy="889496"/>
            <a:chOff x="2206774" y="2709714"/>
            <a:chExt cx="3816424" cy="889496"/>
          </a:xfrm>
        </p:grpSpPr>
        <p:sp>
          <p:nvSpPr>
            <p:cNvPr id="8" name="矩形 7"/>
            <p:cNvSpPr/>
            <p:nvPr/>
          </p:nvSpPr>
          <p:spPr>
            <a:xfrm>
              <a:off x="2206774" y="2709714"/>
              <a:ext cx="3816424" cy="7422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spcAft>
                  <a:spcPts val="0"/>
                </a:spcAft>
              </a:pPr>
              <a:r>
                <a:rPr lang="zh-CN" altLang="en-US" sz="3200" b="1" kern="100" dirty="0" smtClean="0">
                  <a:solidFill>
                    <a:srgbClr val="0000FF"/>
                  </a:solidFill>
                  <a:latin typeface="Times New Roman"/>
                  <a:ea typeface="华文细黑"/>
                  <a:cs typeface="Times New Roman"/>
                </a:rPr>
                <a:t>注意隐藏的</a:t>
              </a:r>
              <a:r>
                <a:rPr lang="en-US" altLang="zh-CN" sz="3200" b="1" kern="100" dirty="0" smtClean="0">
                  <a:solidFill>
                    <a:srgbClr val="0000FF"/>
                  </a:solidFill>
                  <a:latin typeface="Times New Roman"/>
                  <a:ea typeface="华文细黑"/>
                  <a:cs typeface="Times New Roman"/>
                </a:rPr>
                <a:t>HNO</a:t>
              </a:r>
              <a:r>
                <a:rPr lang="en-US" altLang="zh-CN" sz="3200" b="1" kern="100" baseline="-25000" dirty="0" smtClean="0">
                  <a:solidFill>
                    <a:srgbClr val="0000FF"/>
                  </a:solidFill>
                  <a:latin typeface="Times New Roman"/>
                  <a:ea typeface="华文细黑"/>
                  <a:cs typeface="Times New Roman"/>
                </a:rPr>
                <a:t>3</a:t>
              </a:r>
              <a:endParaRPr lang="zh-CN" altLang="zh-CN" sz="1100" b="1" kern="100" baseline="-25000" dirty="0">
                <a:solidFill>
                  <a:srgbClr val="0000FF"/>
                </a:solidFill>
                <a:latin typeface="宋体"/>
                <a:cs typeface="Courier New"/>
              </a:endParaRPr>
            </a:p>
          </p:txBody>
        </p:sp>
        <p:sp>
          <p:nvSpPr>
            <p:cNvPr id="9" name="椭圆 8"/>
            <p:cNvSpPr/>
            <p:nvPr/>
          </p:nvSpPr>
          <p:spPr>
            <a:xfrm>
              <a:off x="2266082" y="2807122"/>
              <a:ext cx="3718475" cy="792088"/>
            </a:xfrm>
            <a:prstGeom prst="ellipse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" name="矩形 10"/>
          <p:cNvSpPr/>
          <p:nvPr/>
        </p:nvSpPr>
        <p:spPr>
          <a:xfrm>
            <a:off x="927180" y="5663783"/>
            <a:ext cx="41549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1</a:t>
            </a:r>
            <a:endParaRPr lang="zh-CN" altLang="en-US" sz="3600" dirty="0">
              <a:solidFill>
                <a:srgbClr val="0000FF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790950" y="5663783"/>
            <a:ext cx="41549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1</a:t>
            </a:r>
            <a:endParaRPr lang="zh-CN" altLang="en-US" sz="3600" dirty="0">
              <a:solidFill>
                <a:srgbClr val="0000FF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2511356" y="5663783"/>
            <a:ext cx="41549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4</a:t>
            </a:r>
            <a:endParaRPr lang="zh-CN" altLang="en-US" sz="3600" dirty="0">
              <a:solidFill>
                <a:srgbClr val="0000FF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6023198" y="5663783"/>
            <a:ext cx="41549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1</a:t>
            </a:r>
            <a:endParaRPr lang="zh-CN" altLang="en-US" sz="3600" dirty="0">
              <a:solidFill>
                <a:srgbClr val="0000FF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7751390" y="5663783"/>
            <a:ext cx="41549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1</a:t>
            </a:r>
            <a:endParaRPr lang="zh-CN" altLang="en-US" sz="3600" dirty="0">
              <a:solidFill>
                <a:srgbClr val="0000FF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8788752" y="5674742"/>
            <a:ext cx="41549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1</a:t>
            </a:r>
            <a:endParaRPr lang="zh-CN" altLang="en-US" sz="3600" dirty="0">
              <a:solidFill>
                <a:srgbClr val="0000FF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10474994" y="5674742"/>
            <a:ext cx="41549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2</a:t>
            </a:r>
            <a:endParaRPr lang="zh-CN" altLang="en-US" sz="36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7125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5" grpId="0"/>
      <p:bldP spid="11" grpId="0"/>
      <p:bldP spid="12" grpId="0"/>
      <p:bldP spid="13" grpId="0"/>
      <p:bldP spid="14" grpId="0"/>
      <p:bldP spid="15" grpId="0"/>
      <p:bldP spid="16" grpId="0"/>
      <p:bldP spid="1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550590" y="765498"/>
            <a:ext cx="11010769" cy="332398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(3)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与有机物反应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硝化反应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与</a:t>
            </a:r>
            <a:r>
              <a:rPr lang="en-US" altLang="zh-CN" sz="1050" kern="100" dirty="0">
                <a:latin typeface="宋体"/>
                <a:cs typeface="Courier New"/>
              </a:rPr>
              <a:t> </a:t>
            </a:r>
            <a:r>
              <a:rPr lang="en-US" altLang="zh-CN" sz="1050" kern="100" dirty="0" smtClean="0">
                <a:latin typeface="宋体"/>
                <a:cs typeface="Courier New"/>
              </a:rPr>
              <a:t> 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反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应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：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endParaRPr lang="en-US" altLang="zh-CN" sz="2800" u="sng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u="sng" kern="100" dirty="0" smtClean="0">
                <a:latin typeface="Times New Roman"/>
                <a:ea typeface="华文细黑"/>
                <a:cs typeface="Times New Roman"/>
              </a:rPr>
              <a:t>  				   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；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②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颜色反应：含有苯基的蛋白质遇到浓硝酸时变黄色。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pic>
        <p:nvPicPr>
          <p:cNvPr id="137218" name="图片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8062" y="1420132"/>
            <a:ext cx="540819" cy="8347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510" y="2260694"/>
            <a:ext cx="5953344" cy="965750"/>
          </a:xfrm>
          <a:prstGeom prst="rect">
            <a:avLst/>
          </a:prstGeom>
        </p:spPr>
      </p:pic>
      <p:sp>
        <p:nvSpPr>
          <p:cNvPr id="8" name="椭圆 7"/>
          <p:cNvSpPr/>
          <p:nvPr/>
        </p:nvSpPr>
        <p:spPr>
          <a:xfrm>
            <a:off x="2376190" y="2730869"/>
            <a:ext cx="1512168" cy="482875"/>
          </a:xfrm>
          <a:prstGeom prst="ellipse">
            <a:avLst/>
          </a:prstGeom>
          <a:noFill/>
          <a:ln w="317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6815286" y="2427491"/>
            <a:ext cx="18325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水浴加热</a:t>
            </a:r>
            <a:endParaRPr lang="zh-CN" altLang="en-US" sz="32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4754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37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50"/>
          <p:cNvSpPr txBox="1">
            <a:spLocks noChangeArrowheads="1"/>
          </p:cNvSpPr>
          <p:nvPr/>
        </p:nvSpPr>
        <p:spPr bwMode="auto">
          <a:xfrm>
            <a:off x="922903" y="1269554"/>
            <a:ext cx="10284871" cy="3923422"/>
          </a:xfrm>
          <a:prstGeom prst="rect">
            <a:avLst/>
          </a:prstGeom>
          <a:ln/>
          <a:ex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lIns="121898" tIns="60948" rIns="121898" bIns="60948" anchor="ctr">
            <a:spAutoFit/>
          </a:bodyPr>
          <a:lstStyle>
            <a:lvl1pPr algn="l" eaLnBrk="0" hangingPunct="0">
              <a:defRPr sz="24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algn="l" eaLnBrk="0" hangingPunct="0">
              <a:defRPr sz="24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algn="l" eaLnBrk="0" hangingPunct="0">
              <a:defRPr sz="24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algn="l" eaLnBrk="0" hangingPunct="0">
              <a:defRPr sz="24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algn="l" eaLnBrk="0" hangingPunct="0">
              <a:defRPr sz="24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lvl="0" eaLnBrk="1" hangingPunct="1">
              <a:lnSpc>
                <a:spcPct val="150000"/>
              </a:lnSpc>
            </a:pPr>
            <a:r>
              <a:rPr lang="en-US" altLang="zh-CN" sz="2800" b="0" dirty="0">
                <a:solidFill>
                  <a:prstClr val="black"/>
                </a:solidFill>
                <a:latin typeface="Times New Roman" pitchFamily="18" charset="0"/>
                <a:ea typeface="华文细黑" pitchFamily="2" charset="-122"/>
              </a:rPr>
              <a:t>1.</a:t>
            </a:r>
            <a:r>
              <a:rPr lang="zh-CN" altLang="en-US" sz="2800" b="0" dirty="0">
                <a:solidFill>
                  <a:prstClr val="black"/>
                </a:solidFill>
                <a:latin typeface="Times New Roman" pitchFamily="18" charset="0"/>
                <a:ea typeface="华文细黑" pitchFamily="2" charset="-122"/>
              </a:rPr>
              <a:t>了解</a:t>
            </a:r>
            <a:r>
              <a:rPr lang="en-US" altLang="zh-CN" sz="2800" b="0" dirty="0">
                <a:solidFill>
                  <a:prstClr val="black"/>
                </a:solidFill>
                <a:latin typeface="Times New Roman" pitchFamily="18" charset="0"/>
                <a:ea typeface="华文细黑" pitchFamily="2" charset="-122"/>
              </a:rPr>
              <a:t>NO</a:t>
            </a:r>
            <a:r>
              <a:rPr lang="zh-CN" altLang="en-US" sz="2800" b="0" dirty="0">
                <a:solidFill>
                  <a:prstClr val="black"/>
                </a:solidFill>
                <a:latin typeface="Times New Roman" pitchFamily="18" charset="0"/>
                <a:ea typeface="华文细黑" pitchFamily="2" charset="-122"/>
              </a:rPr>
              <a:t>、</a:t>
            </a:r>
            <a:r>
              <a:rPr lang="en-US" altLang="zh-CN" sz="2800" b="0" dirty="0">
                <a:solidFill>
                  <a:prstClr val="black"/>
                </a:solidFill>
                <a:latin typeface="Times New Roman" pitchFamily="18" charset="0"/>
                <a:ea typeface="华文细黑" pitchFamily="2" charset="-122"/>
              </a:rPr>
              <a:t>NO</a:t>
            </a:r>
            <a:r>
              <a:rPr lang="en-US" altLang="zh-CN" sz="2800" b="0" baseline="-25000" dirty="0">
                <a:solidFill>
                  <a:prstClr val="black"/>
                </a:solidFill>
                <a:latin typeface="Times New Roman" pitchFamily="18" charset="0"/>
                <a:ea typeface="华文细黑" pitchFamily="2" charset="-122"/>
              </a:rPr>
              <a:t>2</a:t>
            </a:r>
            <a:r>
              <a:rPr lang="zh-CN" altLang="en-US" sz="2800" b="0" dirty="0">
                <a:solidFill>
                  <a:prstClr val="black"/>
                </a:solidFill>
                <a:latin typeface="Times New Roman" pitchFamily="18" charset="0"/>
                <a:ea typeface="华文细黑" pitchFamily="2" charset="-122"/>
              </a:rPr>
              <a:t>的性质。</a:t>
            </a:r>
            <a:endParaRPr lang="en-US" altLang="zh-CN" sz="2800" b="0" dirty="0">
              <a:solidFill>
                <a:prstClr val="black"/>
              </a:solidFill>
              <a:latin typeface="Times New Roman" pitchFamily="18" charset="0"/>
              <a:ea typeface="华文细黑" pitchFamily="2" charset="-122"/>
            </a:endParaRPr>
          </a:p>
          <a:p>
            <a:pPr lvl="0" eaLnBrk="1" hangingPunct="1">
              <a:lnSpc>
                <a:spcPct val="150000"/>
              </a:lnSpc>
            </a:pPr>
            <a:r>
              <a:rPr lang="en-US" altLang="zh-CN" sz="2800" b="0" dirty="0">
                <a:solidFill>
                  <a:prstClr val="black"/>
                </a:solidFill>
                <a:latin typeface="Times New Roman" pitchFamily="18" charset="0"/>
                <a:ea typeface="华文细黑" pitchFamily="2" charset="-122"/>
              </a:rPr>
              <a:t>2.</a:t>
            </a:r>
            <a:r>
              <a:rPr lang="zh-CN" altLang="en-US" sz="2800" b="0" dirty="0">
                <a:solidFill>
                  <a:prstClr val="black"/>
                </a:solidFill>
                <a:latin typeface="Times New Roman" pitchFamily="18" charset="0"/>
                <a:ea typeface="华文细黑" pitchFamily="2" charset="-122"/>
              </a:rPr>
              <a:t>掌握硝酸的性质和用途，结合金属与</a:t>
            </a:r>
            <a:r>
              <a:rPr lang="en-US" altLang="zh-CN" sz="2800" b="0" dirty="0">
                <a:solidFill>
                  <a:prstClr val="black"/>
                </a:solidFill>
                <a:latin typeface="Times New Roman" pitchFamily="18" charset="0"/>
                <a:ea typeface="华文细黑" pitchFamily="2" charset="-122"/>
              </a:rPr>
              <a:t>HNO</a:t>
            </a:r>
            <a:r>
              <a:rPr lang="en-US" altLang="zh-CN" sz="2800" b="0" baseline="-25000" dirty="0">
                <a:solidFill>
                  <a:prstClr val="black"/>
                </a:solidFill>
                <a:latin typeface="Times New Roman" pitchFamily="18" charset="0"/>
                <a:ea typeface="华文细黑" pitchFamily="2" charset="-122"/>
              </a:rPr>
              <a:t>3</a:t>
            </a:r>
            <a:r>
              <a:rPr lang="zh-CN" altLang="en-US" sz="2800" b="0" dirty="0">
                <a:solidFill>
                  <a:prstClr val="black"/>
                </a:solidFill>
                <a:latin typeface="Times New Roman" pitchFamily="18" charset="0"/>
                <a:ea typeface="华文细黑" pitchFamily="2" charset="-122"/>
              </a:rPr>
              <a:t>的反应，掌握守恒法的计算技巧。</a:t>
            </a:r>
            <a:endParaRPr lang="en-US" altLang="zh-CN" sz="2800" b="0" dirty="0">
              <a:solidFill>
                <a:prstClr val="black"/>
              </a:solidFill>
              <a:latin typeface="Times New Roman" pitchFamily="18" charset="0"/>
              <a:ea typeface="华文细黑" pitchFamily="2" charset="-122"/>
            </a:endParaRPr>
          </a:p>
          <a:p>
            <a:pPr lvl="0" eaLnBrk="1" hangingPunct="1">
              <a:lnSpc>
                <a:spcPct val="150000"/>
              </a:lnSpc>
            </a:pPr>
            <a:r>
              <a:rPr lang="en-US" altLang="zh-CN" sz="2800" b="0" dirty="0">
                <a:solidFill>
                  <a:prstClr val="black"/>
                </a:solidFill>
                <a:latin typeface="Times New Roman" pitchFamily="18" charset="0"/>
                <a:ea typeface="华文细黑" pitchFamily="2" charset="-122"/>
              </a:rPr>
              <a:t>3.</a:t>
            </a:r>
            <a:r>
              <a:rPr lang="zh-CN" altLang="en-US" sz="2800" b="0" dirty="0">
                <a:solidFill>
                  <a:prstClr val="black"/>
                </a:solidFill>
                <a:latin typeface="Times New Roman" pitchFamily="18" charset="0"/>
                <a:ea typeface="华文细黑" pitchFamily="2" charset="-122"/>
              </a:rPr>
              <a:t>了解氮的氧化物对环境及人类健康的影响。</a:t>
            </a:r>
            <a:endParaRPr lang="en-US" altLang="zh-CN" sz="2800" b="0" dirty="0">
              <a:solidFill>
                <a:prstClr val="black"/>
              </a:solidFill>
              <a:latin typeface="Times New Roman" pitchFamily="18" charset="0"/>
              <a:ea typeface="华文细黑" pitchFamily="2" charset="-122"/>
            </a:endParaRPr>
          </a:p>
          <a:p>
            <a:pPr lvl="0" eaLnBrk="1" hangingPunct="1">
              <a:lnSpc>
                <a:spcPct val="150000"/>
              </a:lnSpc>
            </a:pPr>
            <a:r>
              <a:rPr lang="en-US" altLang="zh-CN" sz="2800" b="0" dirty="0">
                <a:solidFill>
                  <a:prstClr val="black"/>
                </a:solidFill>
                <a:latin typeface="Times New Roman" pitchFamily="18" charset="0"/>
                <a:ea typeface="华文细黑" pitchFamily="2" charset="-122"/>
              </a:rPr>
              <a:t>4.</a:t>
            </a:r>
            <a:r>
              <a:rPr lang="zh-CN" altLang="en-US" sz="2800" b="0" dirty="0">
                <a:solidFill>
                  <a:prstClr val="black"/>
                </a:solidFill>
                <a:latin typeface="Times New Roman" pitchFamily="18" charset="0"/>
                <a:ea typeface="华文细黑" pitchFamily="2" charset="-122"/>
              </a:rPr>
              <a:t>了解氨气、铵盐的性质及用途；掌握氨气的实验室制法。</a:t>
            </a:r>
            <a:endParaRPr lang="en-US" altLang="zh-CN" sz="2800" b="0" dirty="0">
              <a:solidFill>
                <a:prstClr val="black"/>
              </a:solidFill>
              <a:latin typeface="Times New Roman" pitchFamily="18" charset="0"/>
              <a:ea typeface="华文细黑" pitchFamily="2" charset="-122"/>
            </a:endParaRPr>
          </a:p>
          <a:p>
            <a:pPr lvl="0" eaLnBrk="1" hangingPunct="1">
              <a:lnSpc>
                <a:spcPct val="150000"/>
              </a:lnSpc>
            </a:pPr>
            <a:r>
              <a:rPr lang="en-US" altLang="zh-CN" sz="2800" b="0" dirty="0">
                <a:solidFill>
                  <a:prstClr val="black"/>
                </a:solidFill>
                <a:latin typeface="Times New Roman" pitchFamily="18" charset="0"/>
                <a:ea typeface="华文细黑" pitchFamily="2" charset="-122"/>
              </a:rPr>
              <a:t>5.</a:t>
            </a:r>
            <a:r>
              <a:rPr lang="zh-CN" altLang="en-US" sz="2800" b="0" dirty="0">
                <a:solidFill>
                  <a:prstClr val="black"/>
                </a:solidFill>
                <a:latin typeface="Times New Roman" pitchFamily="18" charset="0"/>
                <a:ea typeface="华文细黑" pitchFamily="2" charset="-122"/>
              </a:rPr>
              <a:t>掌握铵根离子的检验。</a:t>
            </a:r>
          </a:p>
        </p:txBody>
      </p:sp>
      <p:sp>
        <p:nvSpPr>
          <p:cNvPr id="11" name="矩形 10">
            <a:hlinkClick r:id="rId3" action="ppaction://hlinksldjump"/>
          </p:cNvPr>
          <p:cNvSpPr/>
          <p:nvPr/>
        </p:nvSpPr>
        <p:spPr>
          <a:xfrm>
            <a:off x="-25474" y="6382122"/>
            <a:ext cx="1680887" cy="471312"/>
          </a:xfrm>
          <a:prstGeom prst="rect">
            <a:avLst/>
          </a:prstGeom>
          <a:solidFill>
            <a:srgbClr val="0066FF"/>
          </a:soli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zh-CN" altLang="en-US" sz="2200" dirty="0" smtClean="0">
                <a:latin typeface="微软雅黑" pitchFamily="34" charset="-122"/>
                <a:ea typeface="微软雅黑" pitchFamily="34" charset="-122"/>
              </a:rPr>
              <a:t>考点一</a:t>
            </a:r>
            <a:endParaRPr lang="zh-CN" altLang="en-US" sz="22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" name="矩形 11">
            <a:hlinkClick r:id="rId4" action="ppaction://hlinksldjump"/>
          </p:cNvPr>
          <p:cNvSpPr/>
          <p:nvPr/>
        </p:nvSpPr>
        <p:spPr>
          <a:xfrm>
            <a:off x="1716670" y="6382122"/>
            <a:ext cx="1680887" cy="471312"/>
          </a:xfrm>
          <a:prstGeom prst="rect">
            <a:avLst/>
          </a:prstGeom>
          <a:solidFill>
            <a:srgbClr val="0066FF"/>
          </a:soli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zh-CN" altLang="en-US" sz="2200" dirty="0" smtClean="0">
                <a:latin typeface="微软雅黑" pitchFamily="34" charset="-122"/>
                <a:ea typeface="微软雅黑" pitchFamily="34" charset="-122"/>
              </a:rPr>
              <a:t>考点二</a:t>
            </a:r>
            <a:endParaRPr lang="zh-CN" altLang="en-US" sz="22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" name="矩形 12">
            <a:hlinkClick r:id="rId5" action="ppaction://hlinksldjump"/>
          </p:cNvPr>
          <p:cNvSpPr/>
          <p:nvPr/>
        </p:nvSpPr>
        <p:spPr>
          <a:xfrm>
            <a:off x="3459376" y="6382122"/>
            <a:ext cx="1680887" cy="471312"/>
          </a:xfrm>
          <a:prstGeom prst="rect">
            <a:avLst/>
          </a:prstGeom>
          <a:solidFill>
            <a:srgbClr val="0066FF"/>
          </a:soli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zh-CN" altLang="en-US" sz="2200" dirty="0" smtClean="0">
                <a:latin typeface="微软雅黑" pitchFamily="34" charset="-122"/>
                <a:ea typeface="微软雅黑" pitchFamily="34" charset="-122"/>
              </a:rPr>
              <a:t>考点三</a:t>
            </a:r>
            <a:endParaRPr lang="zh-CN" altLang="en-US" sz="22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" name="矩形 13">
            <a:hlinkClick r:id="rId6" action="ppaction://hlinksldjump"/>
          </p:cNvPr>
          <p:cNvSpPr/>
          <p:nvPr/>
        </p:nvSpPr>
        <p:spPr>
          <a:xfrm>
            <a:off x="6944788" y="6369059"/>
            <a:ext cx="3323509" cy="471312"/>
          </a:xfrm>
          <a:prstGeom prst="rect">
            <a:avLst/>
          </a:prstGeom>
          <a:solidFill>
            <a:srgbClr val="0066FF"/>
          </a:soli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zh-CN" altLang="en-US" sz="2200" dirty="0" smtClean="0">
                <a:latin typeface="微软雅黑" pitchFamily="34" charset="-122"/>
                <a:ea typeface="微软雅黑" pitchFamily="34" charset="-122"/>
              </a:rPr>
              <a:t>探究高考　明确考向</a:t>
            </a:r>
            <a:endParaRPr lang="zh-CN" altLang="en-US" sz="22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" name="矩形 14">
            <a:hlinkClick r:id="rId7" action="ppaction://hlinksldjump"/>
          </p:cNvPr>
          <p:cNvSpPr/>
          <p:nvPr/>
        </p:nvSpPr>
        <p:spPr>
          <a:xfrm>
            <a:off x="10347441" y="6369059"/>
            <a:ext cx="1680887" cy="471312"/>
          </a:xfrm>
          <a:prstGeom prst="rect">
            <a:avLst/>
          </a:prstGeom>
          <a:solidFill>
            <a:srgbClr val="0066FF"/>
          </a:soli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zh-CN" altLang="en-US" sz="2200" dirty="0" smtClean="0">
                <a:latin typeface="Times New Roman" pitchFamily="18" charset="0"/>
                <a:ea typeface="微软雅黑" pitchFamily="34" charset="-122"/>
              </a:rPr>
              <a:t>练出高分</a:t>
            </a:r>
            <a:endParaRPr lang="zh-CN" altLang="en-US" sz="2200" dirty="0">
              <a:latin typeface="Times New Roman" pitchFamily="18" charset="0"/>
              <a:ea typeface="微软雅黑" pitchFamily="34" charset="-122"/>
            </a:endParaRPr>
          </a:p>
        </p:txBody>
      </p:sp>
      <p:sp>
        <p:nvSpPr>
          <p:cNvPr id="16" name="矩形 15">
            <a:hlinkClick r:id="rId8" action="ppaction://hlinksldjump"/>
          </p:cNvPr>
          <p:cNvSpPr/>
          <p:nvPr/>
        </p:nvSpPr>
        <p:spPr>
          <a:xfrm>
            <a:off x="5191331" y="6382122"/>
            <a:ext cx="1680887" cy="471312"/>
          </a:xfrm>
          <a:prstGeom prst="rect">
            <a:avLst/>
          </a:prstGeom>
          <a:solidFill>
            <a:srgbClr val="0066FF"/>
          </a:soli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zh-CN" altLang="en-US" sz="2200" dirty="0" smtClean="0">
                <a:latin typeface="微软雅黑" pitchFamily="34" charset="-122"/>
                <a:ea typeface="微软雅黑" pitchFamily="34" charset="-122"/>
              </a:rPr>
              <a:t>考点四</a:t>
            </a:r>
            <a:endParaRPr lang="zh-CN" altLang="en-US" sz="2200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00878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712502" y="693490"/>
            <a:ext cx="10927320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1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久置的浓硝酸呈黄色，如何除去？怎样保存浓硝酸？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cs typeface="Times New Roman"/>
              </a:rPr>
              <a:t>答案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浓硝酸显黄色是由于浓硝酸见光或受热发生分解，生成的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b="1" kern="100" baseline="-250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溶于浓硝酸所致，所以消除的方法是通入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b="1" kern="100" baseline="-250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或空气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，使其发生反应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4NO</a:t>
            </a:r>
            <a:r>
              <a:rPr lang="en-US" altLang="zh-CN" sz="2800" b="1" kern="100" baseline="-250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b="1" kern="100" baseline="-250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2H</a:t>
            </a:r>
            <a:r>
              <a:rPr lang="en-US" altLang="zh-CN" sz="2800" b="1" kern="100" baseline="-250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b="1" kern="100" spc="-8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=4HNO</a:t>
            </a:r>
            <a:r>
              <a:rPr lang="en-US" altLang="zh-CN" sz="2800" b="1" kern="100" baseline="-250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。保存时应保存在棕色试剂瓶中，并置于阴凉处。</a:t>
            </a:r>
            <a:endParaRPr lang="zh-CN" altLang="zh-CN" sz="1050" b="1" kern="100" dirty="0">
              <a:solidFill>
                <a:srgbClr val="0000FF"/>
              </a:solidFill>
              <a:effectLst/>
              <a:latin typeface="宋体"/>
              <a:cs typeface="Courier New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文本框 3"/>
          <p:cNvSpPr txBox="1"/>
          <p:nvPr/>
        </p:nvSpPr>
        <p:spPr bwMode="auto">
          <a:xfrm>
            <a:off x="478582" y="45418"/>
            <a:ext cx="2213745" cy="615696"/>
          </a:xfrm>
          <a:prstGeom prst="rect">
            <a:avLst/>
          </a:prstGeom>
          <a:noFill/>
        </p:spPr>
        <p:txBody>
          <a:bodyPr lIns="121898" tIns="60948" rIns="121898" bIns="60948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9pPr>
          </a:lstStyle>
          <a:p>
            <a:pPr lvl="0"/>
            <a:r>
              <a:rPr lang="zh-CN" altLang="en-US" sz="3200" b="1" dirty="0">
                <a:solidFill>
                  <a:schemeClr val="accent6">
                    <a:lumMod val="75000"/>
                  </a:schemeClr>
                </a:solidFill>
                <a:latin typeface="+mj-ea"/>
                <a:ea typeface="+mj-ea"/>
                <a:cs typeface="+mn-cs"/>
              </a:rPr>
              <a:t>深度思考</a:t>
            </a:r>
          </a:p>
        </p:txBody>
      </p:sp>
      <p:sp>
        <p:nvSpPr>
          <p:cNvPr id="5" name="矩形 4"/>
          <p:cNvSpPr/>
          <p:nvPr/>
        </p:nvSpPr>
        <p:spPr>
          <a:xfrm>
            <a:off x="803413" y="3933850"/>
            <a:ext cx="10476369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常温下，铝和铁在浓硝酸中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钝化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是化学变化吗？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cs typeface="Times New Roman"/>
              </a:rPr>
              <a:t>答案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是化学变化，钝化是在铁、铝的表面形成一层致密的氧化物保护膜，阻止了金属与硝酸的进一步反应。</a:t>
            </a:r>
            <a:endParaRPr lang="zh-CN" altLang="zh-CN" sz="1050" b="1" kern="100" dirty="0">
              <a:solidFill>
                <a:srgbClr val="0000FF"/>
              </a:solidFill>
              <a:effectLst/>
              <a:latin typeface="宋体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840137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90550" y="688836"/>
            <a:ext cx="10901751" cy="5909310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题组一　硝酸的酸性和强氧化性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下列有关硝酸化学性质的叙述中，正确的是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浓、稀硝酸都能使蓝色石蕊试纸最终变为红色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endParaRPr lang="en-US" altLang="zh-CN" sz="2800" kern="100" dirty="0" smtClean="0">
              <a:latin typeface="Times New Roman"/>
              <a:ea typeface="华文细黑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B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硝酸能与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FeO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反应，只表现氧化性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endParaRPr lang="en-US" altLang="zh-CN" sz="2800" kern="100" dirty="0" smtClean="0">
              <a:latin typeface="Times New Roman"/>
              <a:ea typeface="华文细黑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C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硝酸可与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反应制得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气体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endParaRPr lang="en-US" altLang="zh-CN" sz="2800" kern="100" dirty="0" smtClean="0">
              <a:latin typeface="Times New Roman"/>
              <a:ea typeface="华文细黑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D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浓硝酸因分解放出的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又溶解于硝酸而呈黄色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13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8544774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4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9046952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5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9524988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6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997888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7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0456500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18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096055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9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1459002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342678" y="2736503"/>
            <a:ext cx="1012007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浓</a:t>
            </a:r>
            <a:r>
              <a:rPr lang="zh-CN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硝酸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具有强氧化性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(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漂白性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)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，</a:t>
            </a:r>
            <a:r>
              <a:rPr lang="zh-CN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可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使蓝色石蕊试纸先变红后褪色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7594674" y="2099539"/>
            <a:ext cx="59503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32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×</a:t>
            </a:r>
            <a:endParaRPr lang="zh-CN" altLang="en-US" sz="3200" b="1" kern="100" dirty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5735166" y="3357786"/>
            <a:ext cx="59503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32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×</a:t>
            </a:r>
            <a:endParaRPr lang="zh-CN" altLang="en-US" sz="3200" b="1" kern="100" dirty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3827145" y="3986694"/>
            <a:ext cx="19800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还体现酸性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2637490" y="5302002"/>
            <a:ext cx="63914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HNO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3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具有氧化性，能将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S</a:t>
            </a:r>
            <a:r>
              <a:rPr lang="en-US" altLang="zh-CN" sz="2800" b="1" kern="100" baseline="30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2-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氧化为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S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单质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5343907" y="4653930"/>
            <a:ext cx="59503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32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×</a:t>
            </a:r>
            <a:endParaRPr lang="zh-CN" altLang="en-US" sz="3200" b="1" kern="100" dirty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7895406" y="5950074"/>
            <a:ext cx="57606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4000" dirty="0">
                <a:solidFill>
                  <a:srgbClr val="FF0000"/>
                </a:solidFill>
              </a:rPr>
              <a:t>√</a:t>
            </a:r>
          </a:p>
        </p:txBody>
      </p:sp>
    </p:spTree>
    <p:extLst>
      <p:ext uri="{BB962C8B-B14F-4D97-AF65-F5344CB8AC3E}">
        <p14:creationId xmlns:p14="http://schemas.microsoft.com/office/powerpoint/2010/main" val="937822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2" grpId="0"/>
      <p:bldP spid="23" grpId="0"/>
      <p:bldP spid="24" grpId="0"/>
      <p:bldP spid="25" grpId="0"/>
      <p:bldP spid="26" grpId="0"/>
      <p:bldP spid="2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18542" y="117426"/>
            <a:ext cx="11377264" cy="5940063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将相同质量的铜分别与足量的浓硝酸、稀硝酸反应，下列叙述正确的是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硝酸浓度越大消耗的硝酸越少，产生的有毒气体也越少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endParaRPr lang="en-US" altLang="zh-CN" sz="2800" kern="100" dirty="0" smtClean="0">
              <a:latin typeface="Times New Roman"/>
              <a:ea typeface="华文细黑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B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反应中转移的电子总数稀硝酸少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endParaRPr lang="en-US" altLang="zh-CN" sz="2800" kern="100" dirty="0" smtClean="0">
              <a:latin typeface="Times New Roman"/>
              <a:ea typeface="华文细黑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C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试管内壁上的铜用浓硝酸除好，因反应速率快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endParaRPr lang="en-US" altLang="zh-CN" sz="2800" kern="100" dirty="0" smtClean="0">
              <a:latin typeface="Times New Roman"/>
              <a:ea typeface="华文细黑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D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两者用排水法收集的气体的体积相同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126654" y="2186494"/>
            <a:ext cx="37753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浓</a:t>
            </a:r>
            <a:r>
              <a:rPr lang="zh-CN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硝酸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反应消耗量更大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9119542" y="1485578"/>
            <a:ext cx="59503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32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×</a:t>
            </a:r>
            <a:endParaRPr lang="zh-CN" altLang="en-US" sz="3200" b="1" kern="100" dirty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159102" y="2191108"/>
            <a:ext cx="213552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HNO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3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  <a:sym typeface="Symbol"/>
              </a:rPr>
              <a:t>NO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  <a:sym typeface="Symbol"/>
              </a:rPr>
              <a:t>2</a:t>
            </a:r>
            <a:endParaRPr lang="zh-CN" altLang="en-US" sz="2800" b="1" baseline="-25000" dirty="0">
              <a:solidFill>
                <a:srgbClr val="FF0000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5509656" y="2795069"/>
            <a:ext cx="59503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32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×</a:t>
            </a:r>
            <a:endParaRPr lang="zh-CN" altLang="en-US" sz="3200" b="1" kern="100" dirty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1126654" y="3448730"/>
            <a:ext cx="521168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铜一样多，转移的电子也一样多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4802893" y="5930910"/>
            <a:ext cx="309251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最终：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HNO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3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  <a:sym typeface="Symbol"/>
              </a:rPr>
              <a:t>NO</a:t>
            </a:r>
            <a:endParaRPr lang="zh-CN" altLang="en-US" sz="2800" b="1" baseline="-25000" dirty="0">
              <a:solidFill>
                <a:srgbClr val="FF0000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1958806" y="4706774"/>
            <a:ext cx="341632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用稀硝酸，稍微加热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7597888" y="4077866"/>
            <a:ext cx="59503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32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×</a:t>
            </a:r>
            <a:endParaRPr lang="zh-CN" altLang="en-US" sz="3200" b="1" kern="100" dirty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6167214" y="5386204"/>
            <a:ext cx="57606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4000" dirty="0">
                <a:solidFill>
                  <a:srgbClr val="FF0000"/>
                </a:solidFill>
              </a:rPr>
              <a:t>√</a:t>
            </a:r>
          </a:p>
        </p:txBody>
      </p:sp>
      <p:sp>
        <p:nvSpPr>
          <p:cNvPr id="22" name="矩形 21"/>
          <p:cNvSpPr/>
          <p:nvPr/>
        </p:nvSpPr>
        <p:spPr>
          <a:xfrm>
            <a:off x="7776109" y="2205658"/>
            <a:ext cx="201529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HNO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3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  <a:sym typeface="Symbol"/>
              </a:rPr>
              <a:t>NO</a:t>
            </a:r>
            <a:endParaRPr lang="zh-CN" altLang="en-US" sz="2800" b="1" baseline="-25000" dirty="0">
              <a:solidFill>
                <a:srgbClr val="FF0000"/>
              </a:solidFill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838621" y="777692"/>
            <a:ext cx="57606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4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endParaRPr lang="zh-CN" altLang="en-US" sz="40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6390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420243" y="130126"/>
            <a:ext cx="11275398" cy="4647402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3.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下列说法正确的是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 smtClean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A.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在稀硫酸中加入铜粉，铜粉不溶解，再加入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Cu(NO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)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固体，铜粉仍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Times New Roman"/>
              </a:rPr>
              <a:t>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不溶解</a:t>
            </a:r>
            <a:endParaRPr lang="zh-CN" altLang="zh-CN" sz="2800" kern="100" dirty="0" smtClean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B.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铜与浓硝酸反应的离子方程式为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Cu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4H</a:t>
            </a:r>
            <a:r>
              <a:rPr lang="zh-CN" altLang="zh-CN" sz="2800" kern="100" baseline="30000" dirty="0" smtClean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2NO  </a:t>
            </a:r>
            <a:r>
              <a:rPr lang="en-US" altLang="zh-CN" sz="2800" kern="100" spc="-80" dirty="0" smtClean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=Cu</a:t>
            </a:r>
            <a:r>
              <a:rPr lang="en-US" altLang="zh-CN" sz="2800" kern="100" baseline="30000" dirty="0" smtClean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 smtClean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2NO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 smtClean="0">
                <a:latin typeface="宋体"/>
                <a:ea typeface="华文细黑"/>
                <a:cs typeface="Times New Roman"/>
              </a:rPr>
              <a:t>↑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宋体"/>
                <a:ea typeface="华文细黑"/>
                <a:cs typeface="Times New Roman"/>
              </a:rPr>
              <a:t>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2H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O</a:t>
            </a:r>
            <a:endParaRPr lang="zh-CN" altLang="zh-CN" sz="2800" kern="100" dirty="0" smtClean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C.1.0 mol·L</a:t>
            </a:r>
            <a:r>
              <a:rPr lang="zh-CN" altLang="zh-CN" sz="2800" kern="100" baseline="30000" dirty="0" smtClean="0"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kern="100" baseline="30000" dirty="0" smtClean="0">
                <a:latin typeface="Times New Roman"/>
                <a:ea typeface="华文细黑"/>
                <a:cs typeface="Courier New"/>
              </a:rPr>
              <a:t>1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的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KNO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溶液中可大量存在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H</a:t>
            </a:r>
            <a:r>
              <a:rPr lang="zh-CN" altLang="zh-CN" sz="2800" kern="100" baseline="30000" dirty="0" smtClean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Fe</a:t>
            </a:r>
            <a:r>
              <a:rPr lang="en-US" altLang="zh-CN" sz="2800" kern="100" baseline="30000" dirty="0" smtClean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 smtClean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Cl</a:t>
            </a:r>
            <a:r>
              <a:rPr lang="zh-CN" altLang="zh-CN" sz="2800" kern="100" baseline="30000" dirty="0" smtClean="0"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SO</a:t>
            </a:r>
            <a:endParaRPr lang="zh-CN" altLang="zh-CN" sz="2800" kern="100" dirty="0" smtClean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D.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硫化铜溶于硝酸的离子方程式为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CuS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2H</a:t>
            </a:r>
            <a:r>
              <a:rPr lang="zh-CN" altLang="zh-CN" sz="2800" kern="100" baseline="30000" dirty="0" smtClean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spc="-80" dirty="0" smtClean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=H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S</a:t>
            </a:r>
            <a:r>
              <a:rPr lang="en-US" altLang="zh-CN" sz="2800" kern="100" dirty="0" smtClean="0">
                <a:latin typeface="宋体"/>
                <a:ea typeface="华文细黑"/>
                <a:cs typeface="Times New Roman"/>
              </a:rPr>
              <a:t>↑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Cu</a:t>
            </a:r>
            <a:r>
              <a:rPr lang="en-US" altLang="zh-CN" sz="2800" kern="100" baseline="30000" dirty="0" smtClean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 smtClean="0">
                <a:latin typeface="Times New Roman"/>
                <a:ea typeface="华文细黑"/>
                <a:cs typeface="Times New Roman"/>
              </a:rPr>
              <a:t>＋</a:t>
            </a:r>
            <a:endParaRPr lang="en-US" altLang="zh-CN" sz="2800" kern="100" baseline="30000" dirty="0" smtClean="0">
              <a:latin typeface="Times New Roman"/>
              <a:ea typeface="华文细黑"/>
              <a:cs typeface="Times New Roman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05302146"/>
              </p:ext>
            </p:extLst>
          </p:nvPr>
        </p:nvGraphicFramePr>
        <p:xfrm>
          <a:off x="8323262" y="2154105"/>
          <a:ext cx="450850" cy="622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9499" name="文档" r:id="rId3" imgW="451474" imgH="622102" progId="Word.Document.12">
                  <p:embed/>
                </p:oleObj>
              </mc:Choice>
              <mc:Fallback>
                <p:oleObj name="文档" r:id="rId3" imgW="451474" imgH="622102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323262" y="2154105"/>
                        <a:ext cx="450850" cy="622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93809812"/>
              </p:ext>
            </p:extLst>
          </p:nvPr>
        </p:nvGraphicFramePr>
        <p:xfrm>
          <a:off x="10033000" y="3461907"/>
          <a:ext cx="698500" cy="622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9500" name="文档" r:id="rId5" imgW="692692" imgH="613822" progId="Word.Document.12">
                  <p:embed/>
                </p:oleObj>
              </mc:Choice>
              <mc:Fallback>
                <p:oleObj name="文档" r:id="rId5" imgW="692692" imgH="613822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033000" y="3461907"/>
                        <a:ext cx="698500" cy="622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矩形 6"/>
          <p:cNvSpPr/>
          <p:nvPr/>
        </p:nvSpPr>
        <p:spPr>
          <a:xfrm>
            <a:off x="3862958" y="261442"/>
            <a:ext cx="49244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kern="100">
                <a:solidFill>
                  <a:srgbClr val="FF0000"/>
                </a:solidFill>
                <a:latin typeface="Times New Roman"/>
                <a:ea typeface="华文细黑"/>
              </a:rPr>
              <a:t>B</a:t>
            </a:r>
            <a:endParaRPr lang="zh-CN" altLang="en-US" sz="3600" b="1" dirty="0">
              <a:solidFill>
                <a:srgbClr val="FF0000"/>
              </a:solidFill>
            </a:endParaRPr>
          </a:p>
        </p:txBody>
      </p:sp>
      <p:sp>
        <p:nvSpPr>
          <p:cNvPr id="9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8544774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2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9046952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3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9524988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4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997888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5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10456500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16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1096055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7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11459002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9983638" y="4077866"/>
            <a:ext cx="59503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32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×</a:t>
            </a:r>
            <a:endParaRPr lang="zh-CN" altLang="en-US" sz="3200" b="1" kern="100" dirty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1918742" y="1557586"/>
            <a:ext cx="59503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32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×</a:t>
            </a:r>
            <a:endParaRPr lang="zh-CN" altLang="en-US" sz="3200" b="1" kern="100" dirty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2513777" y="1557586"/>
            <a:ext cx="53319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NO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3</a:t>
            </a:r>
            <a:r>
              <a:rPr lang="en-US" altLang="zh-CN" sz="2800" b="1" kern="100" baseline="30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-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在酸性条件下，具有氧化性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10199662" y="3429794"/>
            <a:ext cx="59503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32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×</a:t>
            </a:r>
            <a:endParaRPr lang="zh-CN" altLang="en-US" sz="3200" b="1" kern="100" dirty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7247334" y="2853730"/>
            <a:ext cx="272542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隐含的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NO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3</a:t>
            </a:r>
            <a:r>
              <a:rPr lang="en-US" altLang="zh-CN" sz="2800" b="1" kern="100" baseline="30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-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(H</a:t>
            </a:r>
            <a:r>
              <a:rPr lang="en-US" altLang="zh-CN" sz="2800" b="1" kern="100" baseline="30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+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)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1990749" y="2865924"/>
            <a:ext cx="57606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4000" dirty="0">
                <a:solidFill>
                  <a:srgbClr val="FF0000"/>
                </a:solidFill>
              </a:rPr>
              <a:t>√</a:t>
            </a:r>
          </a:p>
        </p:txBody>
      </p:sp>
      <p:sp>
        <p:nvSpPr>
          <p:cNvPr id="25" name="矩形 24"/>
          <p:cNvSpPr/>
          <p:nvPr/>
        </p:nvSpPr>
        <p:spPr>
          <a:xfrm>
            <a:off x="7607374" y="4615474"/>
            <a:ext cx="3317200" cy="11185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  HNO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3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具有氧化性，能将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S</a:t>
            </a:r>
            <a:r>
              <a:rPr lang="en-US" altLang="zh-CN" sz="2800" b="1" kern="100" baseline="30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2-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氧化为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S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单质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3450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0" grpId="0"/>
      <p:bldP spid="19" grpId="0"/>
      <p:bldP spid="21" grpId="0"/>
      <p:bldP spid="22" grpId="0"/>
      <p:bldP spid="23" grpId="0"/>
      <p:bldP spid="24" grpId="0"/>
      <p:bldP spid="2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190550" y="-98598"/>
            <a:ext cx="11053228" cy="4647402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题组二　硝酸与金属反应的计算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4.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某稀溶液中含有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4 mol KNO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2.5 mol 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，向其中加入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1.5 mol Fe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，充分反应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已知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NO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被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还原为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。下列说法正确的是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反应后生成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的体积为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28 L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所得溶液中</a:t>
            </a:r>
            <a:r>
              <a:rPr lang="en-US" altLang="zh-CN" sz="2800" i="1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(Fe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∶</a:t>
            </a:r>
            <a:r>
              <a:rPr lang="en-US" altLang="zh-CN" sz="2800" i="1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(Fe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∶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所得溶液中</a:t>
            </a:r>
            <a:r>
              <a:rPr lang="en-US" altLang="zh-CN" sz="2800" i="1" kern="100" dirty="0" smtClean="0">
                <a:latin typeface="Times New Roman"/>
                <a:ea typeface="华文细黑"/>
                <a:cs typeface="Courier New"/>
              </a:rPr>
              <a:t>c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(NO  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2.75 mol·L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1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所得溶液中的溶质只有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FeSO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4</a:t>
            </a: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01282093"/>
              </p:ext>
            </p:extLst>
          </p:nvPr>
        </p:nvGraphicFramePr>
        <p:xfrm>
          <a:off x="3067138" y="1321516"/>
          <a:ext cx="501650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0530" name="文档" r:id="rId3" imgW="502237" imgH="647303" progId="Word.Document.12">
                  <p:embed/>
                </p:oleObj>
              </mc:Choice>
              <mc:Fallback>
                <p:oleObj name="文档" r:id="rId3" imgW="502237" imgH="647303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067138" y="1321516"/>
                        <a:ext cx="501650" cy="647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61501838"/>
              </p:ext>
            </p:extLst>
          </p:nvPr>
        </p:nvGraphicFramePr>
        <p:xfrm>
          <a:off x="3211154" y="3227632"/>
          <a:ext cx="501650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0531" name="文档" r:id="rId5" imgW="502237" imgH="647303" progId="Word.Document.12">
                  <p:embed/>
                </p:oleObj>
              </mc:Choice>
              <mc:Fallback>
                <p:oleObj name="文档" r:id="rId5" imgW="502237" imgH="647303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211154" y="3227632"/>
                        <a:ext cx="501650" cy="647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840126"/>
              </p:ext>
            </p:extLst>
          </p:nvPr>
        </p:nvGraphicFramePr>
        <p:xfrm>
          <a:off x="353168" y="5184254"/>
          <a:ext cx="11106150" cy="1390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0532" name="文档" r:id="rId7" imgW="11129177" imgH="1404102" progId="Word.Document.12">
                  <p:embed/>
                </p:oleObj>
              </mc:Choice>
              <mc:Fallback>
                <p:oleObj name="文档" r:id="rId7" imgW="11129177" imgH="1404102" progId="Word.Document.12">
                  <p:embed/>
                  <p:pic>
                    <p:nvPicPr>
                      <p:cNvPr id="0" name="对象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3168" y="5184254"/>
                        <a:ext cx="11106150" cy="1390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矩形 15"/>
          <p:cNvSpPr/>
          <p:nvPr/>
        </p:nvSpPr>
        <p:spPr>
          <a:xfrm>
            <a:off x="6696743" y="2277666"/>
            <a:ext cx="5447135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en-US" sz="2800" b="1" kern="100" dirty="0" smtClean="0">
                <a:solidFill>
                  <a:srgbClr val="FF0000"/>
                </a:solidFill>
                <a:latin typeface="Cambria"/>
                <a:ea typeface="华文细黑"/>
                <a:cs typeface="Times New Roman"/>
              </a:rPr>
              <a:t>②</a:t>
            </a:r>
            <a:r>
              <a:rPr lang="zh-CN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剩余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的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Fe</a:t>
            </a:r>
            <a:r>
              <a:rPr lang="zh-CN" altLang="en-US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与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Fe</a:t>
            </a:r>
            <a:r>
              <a:rPr lang="en-US" altLang="zh-CN" sz="2800" b="1" kern="100" baseline="300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b="1" kern="100" baseline="30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en-US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反应</a:t>
            </a:r>
            <a:endParaRPr lang="zh-CN" altLang="zh-CN" sz="2800" b="1" kern="100" dirty="0">
              <a:solidFill>
                <a:srgbClr val="FF0000"/>
              </a:solidFill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Fe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　　＋　　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2Fe</a:t>
            </a:r>
            <a:r>
              <a:rPr lang="en-US" altLang="zh-CN" sz="2800" b="1" kern="100" baseline="300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b="1" kern="100" baseline="300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　</a:t>
            </a:r>
            <a:r>
              <a:rPr lang="en-US" altLang="zh-CN" sz="2800" b="1" kern="100" spc="-8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=3Fe</a:t>
            </a:r>
            <a:r>
              <a:rPr lang="en-US" altLang="zh-CN" sz="2800" b="1" kern="100" baseline="300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b="1" kern="100" baseline="300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＋</a:t>
            </a:r>
            <a:endParaRPr lang="zh-CN" altLang="zh-CN" sz="2800" b="1" kern="100" dirty="0">
              <a:solidFill>
                <a:srgbClr val="0000FF"/>
              </a:solidFill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0.25 mol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 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0.5 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mol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0.75 </a:t>
            </a:r>
            <a:r>
              <a:rPr lang="en-US" altLang="zh-CN" sz="2800" b="1" kern="100" dirty="0" err="1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mol</a:t>
            </a:r>
            <a:endParaRPr lang="zh-CN" altLang="zh-CN" sz="2800" b="1" kern="100" dirty="0">
              <a:solidFill>
                <a:srgbClr val="FF0000"/>
              </a:solidFill>
              <a:latin typeface="宋体"/>
              <a:cs typeface="Courier New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78052" y="5742806"/>
            <a:ext cx="66287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1.25 </a:t>
            </a:r>
            <a:r>
              <a:rPr lang="en-US" altLang="zh-CN" sz="28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mol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1.25 </a:t>
            </a:r>
            <a:r>
              <a:rPr lang="en-US" altLang="zh-CN" sz="28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mol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 </a:t>
            </a:r>
            <a:r>
              <a:rPr lang="en-US" altLang="zh-CN" sz="28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mol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1.25 </a:t>
            </a:r>
            <a:r>
              <a:rPr lang="en-US" altLang="zh-CN" sz="28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mol</a:t>
            </a:r>
            <a:endParaRPr lang="zh-CN" altLang="zh-CN" sz="28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-25474" y="4365898"/>
            <a:ext cx="8242962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 smtClean="0">
                <a:solidFill>
                  <a:srgbClr val="FF0000"/>
                </a:solidFill>
                <a:latin typeface="Cambria"/>
                <a:ea typeface="华文细黑"/>
                <a:cs typeface="Times New Roman"/>
              </a:rPr>
              <a:t>①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NO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3</a:t>
            </a:r>
            <a:r>
              <a:rPr lang="en-US" altLang="zh-CN" sz="2800" b="1" kern="100" baseline="30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-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在酸性条件下起强氧化性，将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Fe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氧化为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Fe</a:t>
            </a:r>
            <a:r>
              <a:rPr lang="en-US" altLang="zh-CN" sz="2800" b="1" kern="100" baseline="300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b="1" kern="100" baseline="30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endParaRPr lang="zh-CN" altLang="zh-CN" sz="2800" b="1" kern="100" dirty="0">
              <a:solidFill>
                <a:srgbClr val="FF0000"/>
              </a:solidFill>
              <a:latin typeface="宋体"/>
              <a:cs typeface="Courier New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8755144" y="1010135"/>
            <a:ext cx="561372" cy="9794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44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B</a:t>
            </a:r>
            <a:endParaRPr lang="zh-CN" altLang="zh-CN" sz="4400" b="1" kern="100" dirty="0">
              <a:solidFill>
                <a:srgbClr val="FF0000"/>
              </a:solidFill>
              <a:latin typeface="宋体"/>
              <a:cs typeface="Courier New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4943078" y="1917626"/>
            <a:ext cx="59503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32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×</a:t>
            </a:r>
            <a:endParaRPr lang="zh-CN" altLang="en-US" sz="3200" b="1" kern="100" dirty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5482361" y="1827034"/>
            <a:ext cx="1620957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无标况下</a:t>
            </a:r>
            <a:endParaRPr lang="zh-CN" altLang="zh-CN" sz="2800" b="1" kern="100" dirty="0">
              <a:solidFill>
                <a:srgbClr val="FF0000"/>
              </a:solidFill>
              <a:latin typeface="宋体"/>
              <a:cs typeface="Courier New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5031635" y="3853131"/>
            <a:ext cx="59503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32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×</a:t>
            </a:r>
            <a:endParaRPr lang="zh-CN" altLang="en-US" sz="3200" b="1" kern="100" dirty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5663158" y="3141762"/>
            <a:ext cx="59503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32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×</a:t>
            </a:r>
            <a:endParaRPr lang="zh-CN" altLang="en-US" sz="3200" b="1" kern="100" dirty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6671270" y="5501183"/>
            <a:ext cx="5544616" cy="13070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剩余</a:t>
            </a:r>
            <a:r>
              <a:rPr lang="en-US" altLang="zh-CN" sz="2800" b="1" i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n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(Fe</a:t>
            </a:r>
            <a:r>
              <a:rPr lang="en-US" altLang="zh-CN" sz="2800" b="1" kern="100" baseline="300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b="1" kern="100" baseline="300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8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1.25</a:t>
            </a:r>
            <a:r>
              <a:rPr lang="zh-CN" altLang="zh-CN" sz="28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0.5</a:t>
            </a:r>
            <a:r>
              <a:rPr lang="zh-CN" altLang="zh-CN" sz="28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0.75 </a:t>
            </a:r>
            <a:r>
              <a:rPr lang="en-US" altLang="zh-CN" sz="2800" b="1" kern="100" dirty="0" err="1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mol</a:t>
            </a:r>
            <a:endParaRPr lang="zh-CN" altLang="zh-CN" sz="2800" b="1" kern="100" dirty="0">
              <a:solidFill>
                <a:srgbClr val="0000FF"/>
              </a:solidFill>
              <a:latin typeface="宋体"/>
              <a:cs typeface="Courier New"/>
            </a:endParaRPr>
          </a:p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反应后</a:t>
            </a:r>
            <a:r>
              <a:rPr lang="en-US" altLang="zh-CN" sz="28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(Fe</a:t>
            </a:r>
            <a:r>
              <a:rPr lang="en-US" altLang="zh-CN" sz="2800" b="1" kern="100" baseline="30000" dirty="0" smtClean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b="1" kern="100" baseline="300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800" b="1" i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n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(Fe</a:t>
            </a:r>
            <a:r>
              <a:rPr lang="en-US" altLang="zh-CN" sz="2800" b="1" kern="100" baseline="300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b="1" kern="100" baseline="300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0.75 </a:t>
            </a:r>
            <a:r>
              <a:rPr lang="en-US" altLang="zh-CN" sz="2800" b="1" kern="100" dirty="0" err="1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mol</a:t>
            </a:r>
            <a:endParaRPr lang="zh-CN" altLang="en-US" sz="2800" b="1" dirty="0">
              <a:solidFill>
                <a:srgbClr val="0000FF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951189" y="2565698"/>
            <a:ext cx="57606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4000" dirty="0">
                <a:solidFill>
                  <a:srgbClr val="FF0000"/>
                </a:solidFill>
              </a:rPr>
              <a:t>√</a:t>
            </a:r>
          </a:p>
        </p:txBody>
      </p:sp>
      <p:sp>
        <p:nvSpPr>
          <p:cNvPr id="24" name="矩形 23"/>
          <p:cNvSpPr/>
          <p:nvPr/>
        </p:nvSpPr>
        <p:spPr>
          <a:xfrm>
            <a:off x="67611" y="6094090"/>
            <a:ext cx="5367175" cy="7375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32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n(NO</a:t>
            </a:r>
            <a:r>
              <a:rPr lang="en-US" altLang="zh-CN" sz="32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3200" b="1" kern="100" baseline="300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-</a:t>
            </a:r>
            <a:r>
              <a:rPr lang="en-US" altLang="zh-CN" sz="32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)=(4-1.25)</a:t>
            </a:r>
            <a:r>
              <a:rPr lang="en-US" altLang="zh-CN" sz="3200" b="1" kern="100" dirty="0" err="1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mol</a:t>
            </a:r>
            <a:r>
              <a:rPr lang="en-US" altLang="zh-CN" sz="32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=2.75mol</a:t>
            </a:r>
            <a:endParaRPr lang="zh-CN" altLang="zh-CN" sz="3200" b="1" kern="100" dirty="0">
              <a:solidFill>
                <a:srgbClr val="FF0000"/>
              </a:solidFill>
              <a:latin typeface="宋体"/>
              <a:cs typeface="Courier New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337378" y="6278250"/>
            <a:ext cx="12618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无体积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492385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75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75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75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10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1000"/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7" grpId="0"/>
      <p:bldP spid="18" grpId="0"/>
      <p:bldP spid="19" grpId="0"/>
      <p:bldP spid="20" grpId="0"/>
      <p:bldP spid="21" grpId="0"/>
      <p:bldP spid="22" grpId="0"/>
      <p:bldP spid="15" grpId="0"/>
      <p:bldP spid="24" grpId="0"/>
      <p:bldP spid="5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376566" y="394568"/>
            <a:ext cx="11388152" cy="1743274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5.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将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32.64 g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铜与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140 mL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一定浓度的硝酸反应，铜完全溶解，产生的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混合气体在标准状况下的体积为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11.2 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。请回答下列问题：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(1)NO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的体积为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________ 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的体积为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________ L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75330820"/>
              </p:ext>
            </p:extLst>
          </p:nvPr>
        </p:nvGraphicFramePr>
        <p:xfrm>
          <a:off x="482600" y="2172742"/>
          <a:ext cx="11137900" cy="177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2425" name="文档" r:id="rId3" imgW="11139720" imgH="1780229" progId="Word.Document.12">
                  <p:embed/>
                </p:oleObj>
              </mc:Choice>
              <mc:Fallback>
                <p:oleObj name="文档" r:id="rId3" imgW="11139720" imgH="1780229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82600" y="2172742"/>
                        <a:ext cx="11137900" cy="177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矩形 5"/>
          <p:cNvSpPr/>
          <p:nvPr/>
        </p:nvSpPr>
        <p:spPr>
          <a:xfrm>
            <a:off x="376566" y="3552602"/>
            <a:ext cx="11388152" cy="3068252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根据气体的总体积为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11.2 L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，有：</a:t>
            </a:r>
            <a:r>
              <a:rPr lang="en-US" altLang="zh-CN" sz="2800" i="1" kern="100" dirty="0" smtClean="0">
                <a:latin typeface="Times New Roman"/>
                <a:ea typeface="华文细黑"/>
                <a:cs typeface="Courier New"/>
              </a:rPr>
              <a:t>x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i="1" kern="100" dirty="0" smtClean="0">
                <a:latin typeface="Times New Roman"/>
                <a:ea typeface="华文细黑"/>
                <a:cs typeface="Courier New"/>
              </a:rPr>
              <a:t>y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0.5 mol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 smtClean="0">
              <a:latin typeface="宋体"/>
              <a:cs typeface="Courier New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根据得失电子守恒，有：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i="1" kern="100" dirty="0" smtClean="0">
                <a:latin typeface="Times New Roman"/>
                <a:ea typeface="华文细黑"/>
                <a:cs typeface="Courier New"/>
              </a:rPr>
              <a:t>x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i="1" kern="100" dirty="0" smtClean="0">
                <a:latin typeface="Times New Roman"/>
                <a:ea typeface="华文细黑"/>
                <a:cs typeface="Courier New"/>
              </a:rPr>
              <a:t>y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(0.51</a:t>
            </a:r>
            <a:r>
              <a:rPr lang="en-US" altLang="zh-CN" sz="2800" kern="100" dirty="0" smtClean="0">
                <a:latin typeface="宋体"/>
                <a:ea typeface="华文细黑"/>
                <a:cs typeface="Times New Roman"/>
              </a:rPr>
              <a:t>×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2) mol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 smtClean="0">
              <a:latin typeface="宋体"/>
              <a:cs typeface="Courier New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解方程组得：</a:t>
            </a:r>
            <a:r>
              <a:rPr lang="en-US" altLang="zh-CN" sz="2800" i="1" kern="100" dirty="0" smtClean="0">
                <a:latin typeface="Times New Roman"/>
                <a:ea typeface="华文细黑"/>
                <a:cs typeface="Courier New"/>
              </a:rPr>
              <a:t>x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0.26 mol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800" i="1" kern="100" dirty="0" smtClean="0">
                <a:latin typeface="Times New Roman"/>
                <a:ea typeface="华文细黑"/>
                <a:cs typeface="Courier New"/>
              </a:rPr>
              <a:t>y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0.24 mol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 smtClean="0">
              <a:latin typeface="宋体"/>
              <a:cs typeface="Courier New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则：</a:t>
            </a:r>
            <a:r>
              <a:rPr lang="en-US" altLang="zh-CN" sz="2800" i="1" kern="100" dirty="0" smtClean="0">
                <a:latin typeface="Times New Roman"/>
                <a:ea typeface="华文细黑"/>
                <a:cs typeface="Courier New"/>
              </a:rPr>
              <a:t>V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(NO)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0.26 mol</a:t>
            </a:r>
            <a:r>
              <a:rPr lang="en-US" altLang="zh-CN" sz="2800" kern="100" dirty="0" smtClean="0">
                <a:latin typeface="宋体"/>
                <a:ea typeface="华文细黑"/>
                <a:cs typeface="Times New Roman"/>
              </a:rPr>
              <a:t>×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22.4 L·mol</a:t>
            </a:r>
            <a:r>
              <a:rPr lang="zh-CN" altLang="zh-CN" sz="2800" kern="100" baseline="30000" dirty="0" smtClean="0"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kern="100" baseline="30000" dirty="0" smtClean="0">
                <a:latin typeface="Times New Roman"/>
                <a:ea typeface="华文细黑"/>
                <a:cs typeface="Courier New"/>
              </a:rPr>
              <a:t>1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5.824 L</a:t>
            </a:r>
            <a:endParaRPr lang="zh-CN" altLang="zh-CN" sz="2800" kern="100" dirty="0" smtClean="0">
              <a:latin typeface="宋体"/>
              <a:cs typeface="Courier New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en-US" altLang="zh-CN" sz="2800" i="1" kern="100" dirty="0" smtClean="0">
                <a:latin typeface="Times New Roman"/>
                <a:ea typeface="华文细黑"/>
                <a:cs typeface="Courier New"/>
              </a:rPr>
              <a:t>V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(NO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11.2 L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5.824 L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5.376 L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 smtClean="0">
              <a:latin typeface="宋体"/>
              <a:cs typeface="Courier New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036962" y="1587178"/>
            <a:ext cx="99257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5.824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7190859" y="1584946"/>
            <a:ext cx="99257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5.376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7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8544774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0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9046952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1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9524988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2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997888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3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10456500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14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1096055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5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11459002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7319342" y="464766"/>
            <a:ext cx="2380135" cy="64807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0512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3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540352" y="1197546"/>
            <a:ext cx="11027462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参加反应的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的物质的量是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参加反应的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分两部分：一部分没有被还原，显酸性，生成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Cu(NO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；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另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一部分被还原成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，所以参加反应的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的物质的量为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0.51 mol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×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0.5 mol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1.52 mol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latin typeface="宋体"/>
              <a:cs typeface="Courier New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786678" y="1296998"/>
            <a:ext cx="148149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kern="100">
                <a:solidFill>
                  <a:srgbClr val="FF0000"/>
                </a:solidFill>
                <a:latin typeface="Times New Roman"/>
                <a:ea typeface="华文细黑"/>
              </a:rPr>
              <a:t>1.52 mol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5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8544774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7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9046952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8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9524988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9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997888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0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0456500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11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096055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2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1459002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915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544028" y="384126"/>
            <a:ext cx="11053228" cy="5724620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(3)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待产生的气体全部释放后，向溶液中加入</a:t>
            </a:r>
            <a:r>
              <a:rPr lang="en-US" altLang="zh-CN" sz="2800" i="1" kern="100" dirty="0">
                <a:latin typeface="Times New Roman"/>
                <a:ea typeface="华文细黑"/>
                <a:cs typeface="Courier New"/>
              </a:rPr>
              <a:t>V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mL </a:t>
            </a:r>
            <a:r>
              <a:rPr lang="en-US" altLang="zh-CN" sz="2800" i="1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mol·L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1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NaOH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溶液，恰好使溶液中的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Cu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全部转化成沉淀，则原硝酸溶液的浓度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为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2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 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mol·L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1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在反应中一部分变成气体，一部分以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NO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的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形式留在溶液中。变成气体的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的物质的量为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0.5 mol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加入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NaOH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溶液至正好使溶液中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Cu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全部转化为沉淀，则溶液中只有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，其物质的量为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10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i="1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</a:t>
            </a:r>
            <a:r>
              <a:rPr lang="en-US" altLang="zh-CN" sz="2800" i="1" kern="100" dirty="0">
                <a:latin typeface="Times New Roman"/>
                <a:ea typeface="华文细黑"/>
                <a:cs typeface="Courier New"/>
              </a:rPr>
              <a:t>V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mol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，也就是以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NO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形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式留在溶液中的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的物质的量为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10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i="1" kern="100" dirty="0">
                <a:latin typeface="Times New Roman"/>
                <a:ea typeface="华文细黑"/>
                <a:cs typeface="Courier New"/>
              </a:rPr>
              <a:t>aV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mol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76615923"/>
              </p:ext>
            </p:extLst>
          </p:nvPr>
        </p:nvGraphicFramePr>
        <p:xfrm>
          <a:off x="8975526" y="2833018"/>
          <a:ext cx="647700" cy="850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734" name="文档" r:id="rId3" imgW="654889" imgH="850351" progId="Word.Document.12">
                  <p:embed/>
                </p:oleObj>
              </mc:Choice>
              <mc:Fallback>
                <p:oleObj name="文档" r:id="rId3" imgW="654889" imgH="850351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975526" y="2833018"/>
                        <a:ext cx="647700" cy="850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00197924"/>
              </p:ext>
            </p:extLst>
          </p:nvPr>
        </p:nvGraphicFramePr>
        <p:xfrm>
          <a:off x="8399462" y="4654426"/>
          <a:ext cx="647700" cy="850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735" name="文档" r:id="rId5" imgW="654889" imgH="850351" progId="Word.Document.12">
                  <p:embed/>
                </p:oleObj>
              </mc:Choice>
              <mc:Fallback>
                <p:oleObj name="文档" r:id="rId5" imgW="654889" imgH="850351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399462" y="4654426"/>
                        <a:ext cx="647700" cy="850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4887342"/>
              </p:ext>
            </p:extLst>
          </p:nvPr>
        </p:nvGraphicFramePr>
        <p:xfrm>
          <a:off x="618752" y="5746626"/>
          <a:ext cx="7145338" cy="1358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736" name="文档" r:id="rId7" imgW="7144817" imgH="1358604" progId="Word.Document.12">
                  <p:embed/>
                </p:oleObj>
              </mc:Choice>
              <mc:Fallback>
                <p:oleObj name="文档" r:id="rId7" imgW="7144817" imgH="1358604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18752" y="5746626"/>
                        <a:ext cx="7145338" cy="1358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37380062"/>
              </p:ext>
            </p:extLst>
          </p:nvPr>
        </p:nvGraphicFramePr>
        <p:xfrm>
          <a:off x="838622" y="1668314"/>
          <a:ext cx="2598738" cy="1054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737" name="文档" r:id="rId9" imgW="2600362" imgH="1052318" progId="Word.Document.12">
                  <p:embed/>
                </p:oleObj>
              </mc:Choice>
              <mc:Fallback>
                <p:oleObj name="文档" r:id="rId9" imgW="2600362" imgH="1052318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838622" y="1668314"/>
                        <a:ext cx="2598738" cy="1054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8544774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9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9046952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0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9524988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1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997888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2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10456500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13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1096055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4" name="Rectangle 21">
            <a:hlinkClick r:id="rId17" action="ppaction://hlinksldjump"/>
          </p:cNvPr>
          <p:cNvSpPr>
            <a:spLocks noChangeArrowheads="1"/>
          </p:cNvSpPr>
          <p:nvPr/>
        </p:nvSpPr>
        <p:spPr bwMode="auto">
          <a:xfrm>
            <a:off x="11459002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5976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544028" y="837506"/>
            <a:ext cx="11053228" cy="1338099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(4)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欲使铜与硝酸反应生成的气体在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NaOH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溶液中全部转化为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，至少需要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30%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的双氧水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________ g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91855682"/>
              </p:ext>
            </p:extLst>
          </p:nvPr>
        </p:nvGraphicFramePr>
        <p:xfrm>
          <a:off x="660400" y="2367806"/>
          <a:ext cx="10795000" cy="2082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497" name="文档" r:id="rId3" imgW="10797159" imgH="2088830" progId="Word.Document.12">
                  <p:embed/>
                </p:oleObj>
              </mc:Choice>
              <mc:Fallback>
                <p:oleObj name="文档" r:id="rId3" imgW="10797159" imgH="208883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60400" y="2367806"/>
                        <a:ext cx="10795000" cy="2082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矩形 8"/>
          <p:cNvSpPr/>
          <p:nvPr/>
        </p:nvSpPr>
        <p:spPr>
          <a:xfrm>
            <a:off x="589028" y="4227549"/>
            <a:ext cx="11010769" cy="130317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i="1" kern="100" dirty="0">
                <a:latin typeface="Times New Roman"/>
                <a:ea typeface="华文细黑"/>
                <a:cs typeface="Courier New"/>
              </a:rPr>
              <a:t>n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0.51 mol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，则</a:t>
            </a:r>
            <a:r>
              <a:rPr lang="en-US" altLang="zh-CN" sz="2800" i="1" kern="100" dirty="0">
                <a:latin typeface="Times New Roman"/>
                <a:ea typeface="华文细黑"/>
                <a:cs typeface="Courier New"/>
              </a:rPr>
              <a:t>m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17.34 g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30%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的双氧水：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17.34 g÷30%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57.8 g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effectLst/>
              <a:latin typeface="宋体"/>
              <a:cs typeface="Courier New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439022" y="1612053"/>
            <a:ext cx="81304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57.8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6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8544774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7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9046952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0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9524988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2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997888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3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10456500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14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1096055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5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11459002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5263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118542" y="477466"/>
            <a:ext cx="11163760" cy="5940063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6.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某稀硫酸和稀硝酸的混合溶液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200 mL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zh-CN" altLang="zh-CN" sz="2800" b="1" kern="100" dirty="0">
                <a:latin typeface="Times New Roman"/>
                <a:ea typeface="华文细黑"/>
                <a:cs typeface="Times New Roman"/>
              </a:rPr>
              <a:t>平均分成两份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。向其中一份中逐渐加入铜粉，最多能溶解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9.6 g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。向另一份中逐渐加入铁粉，产生气体的量随铁粉质量增加的变化如图所示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已知硝酸只被还原为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气体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。下列分析或结果错误的是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)</a:t>
            </a:r>
          </a:p>
          <a:p>
            <a:pPr lvl="0" algn="just">
              <a:lnSpc>
                <a:spcPct val="150000"/>
              </a:lnSpc>
            </a:pP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A.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原混合酸中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NO  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物质的量为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0.1 </a:t>
            </a:r>
            <a:r>
              <a:rPr lang="en-US" altLang="zh-CN" sz="2800" kern="100" dirty="0" err="1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mol</a:t>
            </a:r>
            <a:endParaRPr lang="zh-CN" altLang="zh-CN" sz="2800" kern="100" dirty="0">
              <a:solidFill>
                <a:prstClr val="black"/>
              </a:solidFill>
              <a:latin typeface="宋体"/>
              <a:cs typeface="Courier New"/>
            </a:endParaRPr>
          </a:p>
          <a:p>
            <a:pPr lvl="0" algn="just">
              <a:lnSpc>
                <a:spcPct val="150000"/>
              </a:lnSpc>
            </a:pP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B.</a:t>
            </a:r>
            <a:r>
              <a:rPr lang="en-US" altLang="zh-CN" sz="2800" i="1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OA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段产生的是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NO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800" i="1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AB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段的反应为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Fe</a:t>
            </a:r>
            <a:r>
              <a:rPr lang="zh-CN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＋</a:t>
            </a:r>
            <a:endParaRPr lang="en-US" altLang="zh-CN" sz="2800" kern="100" dirty="0" smtClean="0">
              <a:solidFill>
                <a:prstClr val="black"/>
              </a:solidFill>
              <a:latin typeface="Times New Roman"/>
              <a:ea typeface="华文细黑"/>
              <a:cs typeface="Times New Roman"/>
            </a:endParaRPr>
          </a:p>
          <a:p>
            <a:pPr lvl="0" algn="just">
              <a:lnSpc>
                <a:spcPct val="150000"/>
              </a:lnSpc>
            </a:pPr>
            <a:r>
              <a:rPr lang="en-US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    2Fe</a:t>
            </a:r>
            <a:r>
              <a:rPr lang="en-US" altLang="zh-CN" sz="2800" kern="100" baseline="30000" dirty="0" smtClean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baseline="300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spc="-8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=3Fe</a:t>
            </a:r>
            <a:r>
              <a:rPr lang="en-US" altLang="zh-CN" sz="2800" kern="100" baseline="300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800" i="1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BC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段</a:t>
            </a:r>
            <a:r>
              <a:rPr lang="zh-CN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产生氢气</a:t>
            </a:r>
            <a:endParaRPr lang="zh-CN" altLang="zh-CN" sz="2800" kern="100" dirty="0">
              <a:solidFill>
                <a:prstClr val="black"/>
              </a:solidFill>
              <a:latin typeface="宋体"/>
              <a:cs typeface="Courier New"/>
            </a:endParaRPr>
          </a:p>
          <a:p>
            <a:pPr lvl="0" algn="just">
              <a:lnSpc>
                <a:spcPct val="150000"/>
              </a:lnSpc>
            </a:pP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C.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第二份溶液中最终溶质为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FeSO</a:t>
            </a:r>
            <a:r>
              <a:rPr lang="en-US" altLang="zh-CN" sz="2800" kern="100" baseline="-250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4</a:t>
            </a:r>
            <a:endParaRPr lang="zh-CN" altLang="zh-CN" sz="2800" kern="100" dirty="0">
              <a:solidFill>
                <a:prstClr val="black"/>
              </a:solidFill>
              <a:latin typeface="宋体"/>
              <a:cs typeface="Courier New"/>
            </a:endParaRPr>
          </a:p>
          <a:p>
            <a:pPr lvl="0" algn="just">
              <a:lnSpc>
                <a:spcPct val="150000"/>
              </a:lnSpc>
            </a:pP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D.H</a:t>
            </a:r>
            <a:r>
              <a:rPr lang="en-US" altLang="zh-CN" sz="2800" kern="100" baseline="-250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浓度为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2.5 </a:t>
            </a:r>
            <a:r>
              <a:rPr lang="en-US" altLang="zh-CN" sz="2800" kern="100" dirty="0" err="1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mol·L</a:t>
            </a:r>
            <a:r>
              <a:rPr lang="zh-CN" altLang="zh-CN" sz="2800" kern="100" baseline="300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kern="100" baseline="30000" dirty="0" smtClean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1</a:t>
            </a:r>
            <a:endParaRPr lang="en-US" altLang="zh-CN" sz="2800" kern="100" baseline="30000" dirty="0">
              <a:solidFill>
                <a:prstClr val="black"/>
              </a:solidFill>
              <a:latin typeface="Times New Roman"/>
              <a:ea typeface="华文细黑"/>
              <a:cs typeface="Courier New"/>
            </a:endParaRPr>
          </a:p>
        </p:txBody>
      </p:sp>
      <p:pic>
        <p:nvPicPr>
          <p:cNvPr id="143362" name="Picture 2" descr="HX21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7294" y="4151847"/>
            <a:ext cx="4515737" cy="25183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79853585"/>
              </p:ext>
            </p:extLst>
          </p:nvPr>
        </p:nvGraphicFramePr>
        <p:xfrm>
          <a:off x="2857366" y="3263443"/>
          <a:ext cx="450850" cy="67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4097" name="文档" r:id="rId4" imgW="451474" imgH="672864" progId="Word.Document.12">
                  <p:embed/>
                </p:oleObj>
              </mc:Choice>
              <mc:Fallback>
                <p:oleObj name="文档" r:id="rId4" imgW="451474" imgH="672864" progId="Word.Document.12">
                  <p:embed/>
                  <p:pic>
                    <p:nvPicPr>
                      <p:cNvPr id="0" name="对象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57366" y="3263443"/>
                        <a:ext cx="450850" cy="673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矩形 11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6418478" y="2277666"/>
            <a:ext cx="5630067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 smtClean="0">
                <a:solidFill>
                  <a:srgbClr val="FF0000"/>
                </a:solidFill>
                <a:latin typeface="Cambria"/>
                <a:ea typeface="华文细黑"/>
                <a:cs typeface="Times New Roman"/>
              </a:rPr>
              <a:t>①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酸性条件下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NO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3</a:t>
            </a:r>
            <a:r>
              <a:rPr lang="en-US" altLang="zh-CN" sz="2800" b="1" kern="100" baseline="30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-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将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Fe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氧化为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Fe</a:t>
            </a:r>
            <a:r>
              <a:rPr lang="en-US" altLang="zh-CN" sz="2800" b="1" kern="100" baseline="300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b="1" kern="100" baseline="30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endParaRPr lang="zh-CN" altLang="zh-CN" sz="2800" b="1" kern="100" dirty="0">
              <a:solidFill>
                <a:srgbClr val="FF0000"/>
              </a:solidFill>
              <a:latin typeface="宋体"/>
              <a:cs typeface="Courier New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6430632" y="2853730"/>
            <a:ext cx="4705134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 smtClean="0">
                <a:solidFill>
                  <a:srgbClr val="FF0000"/>
                </a:solidFill>
                <a:latin typeface="Cambria"/>
                <a:ea typeface="华文细黑"/>
                <a:cs typeface="Times New Roman"/>
              </a:rPr>
              <a:t>②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Fe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优先与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Fe</a:t>
            </a:r>
            <a:r>
              <a:rPr lang="en-US" altLang="zh-CN" sz="2800" b="1" kern="100" baseline="300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b="1" kern="100" baseline="30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+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反应生成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Fe</a:t>
            </a:r>
            <a:r>
              <a:rPr lang="en-US" altLang="zh-CN" sz="2800" b="1" kern="100" baseline="30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2+</a:t>
            </a:r>
            <a:endParaRPr lang="zh-CN" altLang="zh-CN" sz="2800" b="1" kern="100" baseline="30000" dirty="0">
              <a:solidFill>
                <a:srgbClr val="FF0000"/>
              </a:solidFill>
              <a:latin typeface="宋体"/>
              <a:cs typeface="Courier New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6429983" y="3429794"/>
            <a:ext cx="5303055" cy="6568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 smtClean="0">
                <a:solidFill>
                  <a:srgbClr val="FF0000"/>
                </a:solidFill>
                <a:latin typeface="Cambria"/>
                <a:ea typeface="华文细黑"/>
                <a:cs typeface="Times New Roman"/>
              </a:rPr>
              <a:t>③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Fe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最后与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b="1" kern="100" baseline="30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+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反应生成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Fe</a:t>
            </a:r>
            <a:r>
              <a:rPr lang="en-US" altLang="zh-CN" sz="2800" b="1" kern="100" baseline="30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2+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H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2</a:t>
            </a:r>
            <a:endParaRPr lang="zh-CN" altLang="zh-CN" sz="2800" b="1" kern="100" baseline="-25000" dirty="0">
              <a:solidFill>
                <a:srgbClr val="FF0000"/>
              </a:solidFill>
              <a:latin typeface="宋体"/>
              <a:cs typeface="Courier New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7319342" y="5374010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kern="100" dirty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①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8146437" y="4936635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kern="100" dirty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②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8581578" y="4806454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kern="100" dirty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③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5180206" y="2505884"/>
            <a:ext cx="55496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A</a:t>
            </a:r>
            <a:endParaRPr lang="zh-CN" altLang="en-US" sz="4000" b="1" dirty="0">
              <a:solidFill>
                <a:srgbClr val="FF0000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487068" y="45418"/>
            <a:ext cx="710414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</a:rPr>
              <a:t>3Cu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 smtClean="0">
                <a:solidFill>
                  <a:srgbClr val="0000FF"/>
                </a:solidFill>
                <a:latin typeface="Times New Roman"/>
                <a:ea typeface="华文细黑"/>
              </a:rPr>
              <a:t>8H</a:t>
            </a:r>
            <a:r>
              <a:rPr lang="en-US" altLang="zh-CN" sz="2800" b="1" kern="100" baseline="30000" dirty="0" smtClean="0">
                <a:solidFill>
                  <a:srgbClr val="0000FF"/>
                </a:solidFill>
                <a:latin typeface="Times New Roman"/>
                <a:ea typeface="华文细黑"/>
              </a:rPr>
              <a:t>+</a:t>
            </a:r>
            <a:r>
              <a:rPr lang="en-US" altLang="zh-CN" sz="2800" b="1" kern="100" dirty="0" smtClean="0">
                <a:solidFill>
                  <a:srgbClr val="0000FF"/>
                </a:solidFill>
                <a:latin typeface="Times New Roman"/>
                <a:ea typeface="华文细黑"/>
              </a:rPr>
              <a:t>+2NO</a:t>
            </a:r>
            <a:r>
              <a:rPr lang="en-US" altLang="zh-CN" sz="2800" b="1" kern="100" baseline="-25000" dirty="0" smtClean="0">
                <a:solidFill>
                  <a:srgbClr val="0000FF"/>
                </a:solidFill>
                <a:latin typeface="Times New Roman"/>
                <a:ea typeface="华文细黑"/>
              </a:rPr>
              <a:t>3</a:t>
            </a:r>
            <a:r>
              <a:rPr lang="en-US" altLang="zh-CN" sz="2800" b="1" kern="100" baseline="30000" dirty="0" smtClean="0">
                <a:solidFill>
                  <a:srgbClr val="0000FF"/>
                </a:solidFill>
                <a:latin typeface="Times New Roman"/>
                <a:ea typeface="华文细黑"/>
              </a:rPr>
              <a:t>- </a:t>
            </a:r>
            <a:r>
              <a:rPr lang="en-US" altLang="zh-CN" sz="2800" b="1" kern="100" spc="-80" dirty="0" smtClean="0">
                <a:solidFill>
                  <a:srgbClr val="0000FF"/>
                </a:solidFill>
                <a:latin typeface="Times New Roman"/>
                <a:ea typeface="华文细黑"/>
              </a:rPr>
              <a:t>==</a:t>
            </a:r>
            <a:r>
              <a:rPr lang="en-US" altLang="zh-CN" sz="2800" b="1" kern="100" dirty="0" smtClean="0">
                <a:solidFill>
                  <a:srgbClr val="0000FF"/>
                </a:solidFill>
                <a:latin typeface="Times New Roman"/>
                <a:ea typeface="华文细黑"/>
              </a:rPr>
              <a:t>=3Cu</a:t>
            </a:r>
            <a:r>
              <a:rPr lang="en-US" altLang="zh-CN" sz="2800" b="1" kern="100" baseline="30000" dirty="0" smtClean="0">
                <a:solidFill>
                  <a:srgbClr val="0000FF"/>
                </a:solidFill>
                <a:latin typeface="Times New Roman"/>
                <a:ea typeface="华文细黑"/>
              </a:rPr>
              <a:t>2+</a:t>
            </a:r>
            <a:r>
              <a:rPr lang="zh-CN" altLang="zh-CN" sz="28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</a:rPr>
              <a:t>2NO</a:t>
            </a:r>
            <a:r>
              <a:rPr lang="en-US" altLang="zh-CN" sz="2800" b="1" kern="100" dirty="0">
                <a:solidFill>
                  <a:srgbClr val="0000FF"/>
                </a:solidFill>
                <a:latin typeface="宋体"/>
                <a:ea typeface="华文细黑"/>
                <a:cs typeface="Times New Roman"/>
              </a:rPr>
              <a:t>↑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</a:rPr>
              <a:t>4H</a:t>
            </a:r>
            <a:r>
              <a:rPr lang="en-US" altLang="zh-CN" sz="2800" b="1" kern="100" baseline="-25000" dirty="0">
                <a:solidFill>
                  <a:srgbClr val="0000FF"/>
                </a:solidFill>
                <a:latin typeface="Times New Roman"/>
                <a:ea typeface="华文细黑"/>
              </a:rPr>
              <a:t>2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</a:rPr>
              <a:t>O</a:t>
            </a:r>
            <a:endParaRPr lang="zh-CN" altLang="en-US" sz="2800" b="1" dirty="0">
              <a:solidFill>
                <a:srgbClr val="0000FF"/>
              </a:solidFill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5447134" y="4450100"/>
            <a:ext cx="57606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4000" dirty="0">
                <a:solidFill>
                  <a:srgbClr val="FF0000"/>
                </a:solidFill>
              </a:rPr>
              <a:t>√</a:t>
            </a:r>
          </a:p>
        </p:txBody>
      </p:sp>
      <p:sp>
        <p:nvSpPr>
          <p:cNvPr id="22" name="矩形 21"/>
          <p:cNvSpPr/>
          <p:nvPr/>
        </p:nvSpPr>
        <p:spPr>
          <a:xfrm>
            <a:off x="5303118" y="5157986"/>
            <a:ext cx="57606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4000" dirty="0">
                <a:solidFill>
                  <a:srgbClr val="FF0000"/>
                </a:solidFill>
              </a:rPr>
              <a:t>√</a:t>
            </a:r>
          </a:p>
        </p:txBody>
      </p:sp>
      <p:cxnSp>
        <p:nvCxnSpPr>
          <p:cNvPr id="5" name="直接连接符 4"/>
          <p:cNvCxnSpPr/>
          <p:nvPr/>
        </p:nvCxnSpPr>
        <p:spPr>
          <a:xfrm>
            <a:off x="550568" y="3758217"/>
            <a:ext cx="1800222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/>
          <p:cNvSpPr/>
          <p:nvPr/>
        </p:nvSpPr>
        <p:spPr>
          <a:xfrm>
            <a:off x="5807174" y="3205059"/>
            <a:ext cx="59503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32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×</a:t>
            </a:r>
            <a:endParaRPr lang="zh-CN" altLang="en-US" sz="3200" b="1" kern="100" dirty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4050922" y="5890260"/>
            <a:ext cx="57606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4000" dirty="0">
                <a:solidFill>
                  <a:srgbClr val="FF0000"/>
                </a:solidFill>
              </a:rPr>
              <a:t>√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109172" y="4365898"/>
            <a:ext cx="11624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FeSO</a:t>
            </a:r>
            <a:r>
              <a:rPr lang="en-US" altLang="zh-CN" sz="28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zh-CN" altLang="en-US" sz="2800" b="1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" name="直接箭头连接符 10"/>
          <p:cNvCxnSpPr/>
          <p:nvPr/>
        </p:nvCxnSpPr>
        <p:spPr>
          <a:xfrm flipH="1">
            <a:off x="9233512" y="4806454"/>
            <a:ext cx="390086" cy="351532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10337354" y="4707935"/>
            <a:ext cx="159050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n(Fe</a:t>
            </a:r>
            <a:r>
              <a:rPr lang="en-US" altLang="zh-CN" sz="2800" b="1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2+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algn="ctr"/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=n(SO</a:t>
            </a:r>
            <a:r>
              <a:rPr lang="en-US" altLang="zh-CN" sz="28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altLang="zh-CN" sz="2800" b="1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2-</a:t>
            </a:r>
            <a:r>
              <a:rPr lang="en-US" altLang="zh-CN" sz="28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CN" altLang="en-US" sz="2800" b="1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椭圆 3"/>
          <p:cNvSpPr/>
          <p:nvPr/>
        </p:nvSpPr>
        <p:spPr>
          <a:xfrm>
            <a:off x="6599262" y="621482"/>
            <a:ext cx="2736304" cy="57606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曲线连接符 6"/>
          <p:cNvCxnSpPr>
            <a:stCxn id="4" idx="0"/>
            <a:endCxn id="25" idx="1"/>
          </p:cNvCxnSpPr>
          <p:nvPr/>
        </p:nvCxnSpPr>
        <p:spPr>
          <a:xfrm rot="5400000" flipH="1" flipV="1">
            <a:off x="8388576" y="-97004"/>
            <a:ext cx="297324" cy="1139648"/>
          </a:xfrm>
          <a:prstGeom prst="curvedConnector2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/>
          <p:cNvSpPr/>
          <p:nvPr/>
        </p:nvSpPr>
        <p:spPr>
          <a:xfrm>
            <a:off x="9107062" y="-45174"/>
            <a:ext cx="2058577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en-US" sz="2800" b="1" kern="100" dirty="0" smtClean="0">
                <a:solidFill>
                  <a:srgbClr val="FF0000"/>
                </a:solidFill>
                <a:latin typeface="Cambria"/>
                <a:ea typeface="华文细黑"/>
                <a:cs typeface="Times New Roman"/>
              </a:rPr>
              <a:t>每份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Cambria"/>
                <a:ea typeface="华文细黑"/>
                <a:cs typeface="Times New Roman"/>
              </a:rPr>
              <a:t>100mL</a:t>
            </a:r>
            <a:endParaRPr lang="zh-CN" altLang="zh-CN" sz="2800" b="1" kern="100" dirty="0">
              <a:solidFill>
                <a:srgbClr val="FF0000"/>
              </a:solidFill>
              <a:latin typeface="宋体"/>
              <a:cs typeface="Courier New"/>
            </a:endParaRPr>
          </a:p>
        </p:txBody>
      </p:sp>
      <p:cxnSp>
        <p:nvCxnSpPr>
          <p:cNvPr id="28" name="直接连接符 27"/>
          <p:cNvCxnSpPr/>
          <p:nvPr/>
        </p:nvCxnSpPr>
        <p:spPr>
          <a:xfrm>
            <a:off x="6085490" y="1832918"/>
            <a:ext cx="4101660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2170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7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3" grpId="0"/>
      <p:bldP spid="17" grpId="0"/>
      <p:bldP spid="18" grpId="0"/>
      <p:bldP spid="19" grpId="0"/>
      <p:bldP spid="21" grpId="0"/>
      <p:bldP spid="20" grpId="0"/>
      <p:bldP spid="22" grpId="0"/>
      <p:bldP spid="23" grpId="0"/>
      <p:bldP spid="24" grpId="0"/>
      <p:bldP spid="9" grpId="0"/>
      <p:bldP spid="29" grpId="0"/>
      <p:bldP spid="4" grpId="0" animBg="1"/>
      <p:bldP spid="2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"/>
          <p:cNvSpPr txBox="1"/>
          <p:nvPr/>
        </p:nvSpPr>
        <p:spPr>
          <a:xfrm>
            <a:off x="1317561" y="2376944"/>
            <a:ext cx="9530173" cy="119686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defTabSz="914400">
              <a:lnSpc>
                <a:spcPct val="120000"/>
              </a:lnSpc>
              <a:defRPr/>
            </a:pPr>
            <a:r>
              <a:rPr lang="zh-CN" altLang="zh-CN" sz="6500" b="1" kern="0" dirty="0">
                <a:solidFill>
                  <a:sysClr val="window" lastClr="FFFFFF"/>
                </a:solidFill>
                <a:latin typeface="微软雅黑"/>
                <a:ea typeface="微软雅黑"/>
              </a:rPr>
              <a:t>考点一　氮气及其氧化物</a:t>
            </a:r>
          </a:p>
        </p:txBody>
      </p:sp>
    </p:spTree>
    <p:extLst>
      <p:ext uri="{BB962C8B-B14F-4D97-AF65-F5344CB8AC3E}">
        <p14:creationId xmlns:p14="http://schemas.microsoft.com/office/powerpoint/2010/main" val="134977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332046" y="142826"/>
            <a:ext cx="8226153" cy="4647402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题组三　有关硝酸氧化性的实验探究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7.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如图是用浓硝酸、铜片、水等试剂探究浓、稀硝酸的强氧化性并观察还原产物的实验装置。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Ⅰ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浓硝酸的强氧化性实验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将铜片置于具支试管的底部，在分液漏斗中加入约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5 mL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浓硝酸，往具支试管中放入约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 mL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浓硝酸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，用排水法收集产生的气体。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pic>
        <p:nvPicPr>
          <p:cNvPr id="148482" name="Picture 2" descr="HX21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8199" y="1002488"/>
            <a:ext cx="2852899" cy="2333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矩形 6"/>
          <p:cNvSpPr/>
          <p:nvPr/>
        </p:nvSpPr>
        <p:spPr>
          <a:xfrm>
            <a:off x="332046" y="4656775"/>
            <a:ext cx="11595808" cy="769417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(1)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具支试管中发生反应的化学方程式：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</a:t>
            </a:r>
            <a:r>
              <a:rPr lang="zh-CN" altLang="en-US" sz="2800" kern="100" dirty="0" smtClean="0">
                <a:latin typeface="Times New Roman"/>
                <a:ea typeface="华文细黑"/>
                <a:cs typeface="Courier New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Courier New"/>
            </a:endParaRPr>
          </a:p>
        </p:txBody>
      </p:sp>
      <p:sp>
        <p:nvSpPr>
          <p:cNvPr id="5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8400758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6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8902936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9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9380972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0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983486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1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0312484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12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0816540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3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11314986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2" name="矩形 1"/>
          <p:cNvSpPr/>
          <p:nvPr/>
        </p:nvSpPr>
        <p:spPr>
          <a:xfrm>
            <a:off x="4583038" y="4131290"/>
            <a:ext cx="756084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Cu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4HNO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</a:rPr>
              <a:t>3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(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浓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)</a:t>
            </a:r>
            <a:r>
              <a:rPr lang="en-US" altLang="zh-CN" sz="2800" b="1" kern="100" spc="-80" dirty="0">
                <a:solidFill>
                  <a:srgbClr val="FF0000"/>
                </a:solidFill>
                <a:latin typeface="Times New Roman"/>
                <a:ea typeface="华文细黑"/>
              </a:rPr>
              <a:t>==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=Cu(NO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</a:rPr>
              <a:t>3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)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</a:rPr>
              <a:t>2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2NO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</a:rPr>
              <a:t>2</a:t>
            </a:r>
            <a:r>
              <a:rPr lang="en-US" altLang="zh-CN" sz="2800" b="1" kern="100" dirty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↑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2H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</a:rPr>
              <a:t>2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O</a:t>
            </a:r>
          </a:p>
        </p:txBody>
      </p:sp>
      <p:sp>
        <p:nvSpPr>
          <p:cNvPr id="3" name="矩形 2"/>
          <p:cNvSpPr/>
          <p:nvPr/>
        </p:nvSpPr>
        <p:spPr>
          <a:xfrm>
            <a:off x="355236" y="5446018"/>
            <a:ext cx="11585318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实验中观察到能证明浓硝酸具有强氧化性的现象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是</a:t>
            </a:r>
            <a:r>
              <a:rPr lang="zh-CN" altLang="en-US" sz="2800" kern="100" dirty="0" smtClean="0">
                <a:latin typeface="Times New Roman"/>
                <a:ea typeface="华文细黑"/>
                <a:cs typeface="Times New Roman"/>
              </a:rPr>
              <a:t>：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______________________________________________________________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140052" y="6014077"/>
            <a:ext cx="7725192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铜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片逐渐溶解，溶液变</a:t>
            </a:r>
            <a:r>
              <a:rPr lang="zh-CN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蓝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色</a:t>
            </a:r>
            <a:r>
              <a:rPr lang="zh-CN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，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有</a:t>
            </a:r>
            <a:r>
              <a:rPr lang="zh-CN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红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棕色</a:t>
            </a:r>
            <a:r>
              <a:rPr lang="zh-CN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气体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产生</a:t>
            </a:r>
            <a:endParaRPr lang="zh-CN" altLang="zh-CN" sz="2800" b="1" kern="100" dirty="0">
              <a:solidFill>
                <a:srgbClr val="FF0000"/>
              </a:solidFill>
              <a:latin typeface="宋体"/>
              <a:cs typeface="Courier New"/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431436" y="4080490"/>
            <a:ext cx="7442762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7328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442578" y="621482"/>
            <a:ext cx="11053228" cy="5940063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现象描述答题模板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(1)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全面描述现象的程序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——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海、陆、空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海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——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溶液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有什么变化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；</a:t>
            </a:r>
            <a:r>
              <a:rPr lang="en-US" altLang="zh-CN" sz="2800" kern="100" dirty="0" smtClean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陆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——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固体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有什么变化；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空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——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气体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有什么变化。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规范描述现象的答题模板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如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①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溶液颜色</a:t>
            </a:r>
            <a:r>
              <a:rPr lang="zh-CN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：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……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由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……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具体颜色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变为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……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具体颜色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；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②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气体：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溶液中产生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……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颜色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的气泡，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或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在固体表面产生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……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颜色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气泡；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③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沉淀：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在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……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颜色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溶液中产生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……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颜色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的沉淀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浑浊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……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-74" y="1"/>
            <a:ext cx="12190413" cy="634846"/>
          </a:xfrm>
          <a:prstGeom prst="rect">
            <a:avLst/>
          </a:prstGeom>
          <a:solidFill>
            <a:srgbClr val="C25C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774727" y="36716"/>
            <a:ext cx="371127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1219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200" b="1" noProof="0" dirty="0" smtClean="0">
                <a:solidFill>
                  <a:sysClr val="window" lastClr="FFFFFF"/>
                </a:solidFill>
                <a:latin typeface="微软雅黑"/>
                <a:ea typeface="微软雅黑"/>
              </a:rPr>
              <a:t>方法指导  答题模板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1" y="-2"/>
            <a:ext cx="1836949" cy="634848"/>
            <a:chOff x="0" y="-2"/>
            <a:chExt cx="1377891" cy="634701"/>
          </a:xfrm>
          <a:solidFill>
            <a:srgbClr val="FFC000"/>
          </a:solidFill>
        </p:grpSpPr>
        <p:sp>
          <p:nvSpPr>
            <p:cNvPr id="9" name="矩形 8"/>
            <p:cNvSpPr/>
            <p:nvPr/>
          </p:nvSpPr>
          <p:spPr>
            <a:xfrm>
              <a:off x="0" y="0"/>
              <a:ext cx="708343" cy="634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  <p:sp>
          <p:nvSpPr>
            <p:cNvPr id="10" name="直角三角形 9"/>
            <p:cNvSpPr/>
            <p:nvPr/>
          </p:nvSpPr>
          <p:spPr>
            <a:xfrm flipV="1">
              <a:off x="708342" y="-2"/>
              <a:ext cx="669549" cy="634699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61795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10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10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10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10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376566" y="492859"/>
            <a:ext cx="11388152" cy="5293733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Ⅱ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稀硝酸的强氧化性实验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(3)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上述反应完成后，欲进一步证明稀硝酸也具有强氧化性，紧接的简便、合理的实验操作是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______________________________________________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____________________________________________________________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(4)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能证明稀硝酸与铜反应产生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的实验现象是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填字母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中收集到无色气体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B.c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中收集到的无色气体接触空气后变为红棕色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C.b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中产生的无色气体接触空气后变为红棕色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3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8544774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4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9046952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5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9524988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6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997888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7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0456500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9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096055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0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1459002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11" name="矩形 10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430910" y="1757671"/>
            <a:ext cx="787208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5000"/>
              </a:lnSpc>
              <a:spcAft>
                <a:spcPts val="0"/>
              </a:spcAft>
            </a:pPr>
            <a:r>
              <a:rPr lang="zh-CN" altLang="zh-CN" sz="32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往分液漏斗中加水稀释浓硝酸，打开活塞，滴入稀硝酸</a:t>
            </a:r>
            <a:endParaRPr lang="en-US" altLang="zh-CN" sz="3200" b="1" kern="100" dirty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8422296" y="2997746"/>
            <a:ext cx="481222" cy="7375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32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C</a:t>
            </a:r>
            <a:endParaRPr lang="zh-CN" altLang="zh-CN" sz="3200" b="1" kern="100" dirty="0">
              <a:solidFill>
                <a:srgbClr val="FF0000"/>
              </a:solidFill>
              <a:latin typeface="宋体"/>
              <a:cs typeface="Courier New"/>
            </a:endParaRPr>
          </a:p>
        </p:txBody>
      </p:sp>
      <p:pic>
        <p:nvPicPr>
          <p:cNvPr id="13" name="Picture 2" descr="HX216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0095" y="4274322"/>
            <a:ext cx="2852899" cy="2333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直接连接符 14"/>
          <p:cNvCxnSpPr/>
          <p:nvPr/>
        </p:nvCxnSpPr>
        <p:spPr>
          <a:xfrm>
            <a:off x="766614" y="5734050"/>
            <a:ext cx="3096344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>
            <a:off x="9428146" y="3987855"/>
            <a:ext cx="271573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3NO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</a:rPr>
              <a:t>2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H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</a:rPr>
              <a:t>2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O</a:t>
            </a:r>
            <a:r>
              <a:rPr lang="en-US" altLang="zh-CN" sz="2800" b="1" kern="100" spc="-80" dirty="0" smtClean="0">
                <a:solidFill>
                  <a:srgbClr val="FF0000"/>
                </a:solidFill>
                <a:latin typeface="Times New Roman"/>
                <a:ea typeface="华文细黑"/>
              </a:rPr>
              <a:t>==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</a:rPr>
              <a:t>=</a:t>
            </a:r>
          </a:p>
          <a:p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 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</a:rPr>
              <a:t>     2HNO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</a:rPr>
              <a:t>3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NO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cxnSp>
        <p:nvCxnSpPr>
          <p:cNvPr id="17" name="直接箭头连接符 16"/>
          <p:cNvCxnSpPr/>
          <p:nvPr/>
        </p:nvCxnSpPr>
        <p:spPr>
          <a:xfrm flipH="1">
            <a:off x="10552944" y="4905782"/>
            <a:ext cx="329512" cy="558061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4601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2" grpId="0"/>
      <p:bldP spid="16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376566" y="1341562"/>
            <a:ext cx="11388152" cy="2708410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Ⅲ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实验反思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(5)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利用该装置先进行铜与浓硝酸反应，再进行铜与稀硝酸反应的实验，其好处是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______________________________________________________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42011" y="2565698"/>
            <a:ext cx="11457851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                   </a:t>
            </a:r>
            <a:r>
              <a:rPr lang="zh-CN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利用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Cu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与浓硝酸反应生成的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NO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</a:rPr>
              <a:t>2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排出具支试管中的空气</a:t>
            </a:r>
            <a:r>
              <a:rPr lang="zh-CN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，</a:t>
            </a:r>
            <a:endParaRPr lang="en-US" altLang="zh-CN" sz="2800" b="1" kern="100" dirty="0" smtClean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  <a:p>
            <a:pPr>
              <a:lnSpc>
                <a:spcPct val="150000"/>
              </a:lnSpc>
            </a:pPr>
            <a:r>
              <a:rPr lang="zh-CN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有利于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观察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Cu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与稀硝酸的反应</a:t>
            </a:r>
            <a:r>
              <a:rPr lang="zh-CN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产物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NO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4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8544774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5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9046952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6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9524988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7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997888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9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0456500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10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096055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1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1459002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12" name="矩形 11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5273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376566" y="656341"/>
            <a:ext cx="11388152" cy="5293733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Ⅳ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问题讨论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用等质量的铜片与等体积的浓硝酸、稀硝酸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硝酸均过量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反应时，发现反应后所得溶液前者呈绿色，后者呈蓝色。对此有两种说法：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两者颜色不同的原因是因为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Cu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浓度差异引起的。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②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前者溶液呈绿色，是因为生成的红棕色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溶解于溶液中引起的。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(6)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你认为上述说法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________(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填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“①”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或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“②”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合理。若是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合理，说明理由，若是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②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合理，设计一个简单实验证明：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____________________________________________________________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3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8544774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4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9046952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5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9524988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6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997888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7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0456500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9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096055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0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1459002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11" name="矩形 10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862958" y="3925139"/>
            <a:ext cx="59503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kern="100" dirty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②</a:t>
            </a:r>
            <a:endParaRPr lang="zh-CN" altLang="en-US" sz="3200" b="1" dirty="0">
              <a:solidFill>
                <a:srgbClr val="FF0000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60775" y="4463306"/>
            <a:ext cx="11395071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                                                                                   </a:t>
            </a:r>
            <a:r>
              <a:rPr lang="zh-CN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往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Cu(NO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3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)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2</a:t>
            </a:r>
            <a:r>
              <a:rPr lang="zh-CN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蓝色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溶液中通入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，溶液变成</a:t>
            </a:r>
            <a:r>
              <a:rPr lang="zh-CN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绿色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 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；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 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           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或加热绿色溶液，有红棕色气体产生</a:t>
            </a:r>
            <a:r>
              <a:rPr lang="zh-CN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，溶液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变成蓝色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；</a:t>
            </a:r>
            <a:endParaRPr lang="zh-CN" altLang="zh-CN" sz="2800" b="1" kern="100" dirty="0">
              <a:solidFill>
                <a:srgbClr val="FF0000"/>
              </a:solidFill>
              <a:latin typeface="宋体"/>
              <a:cs typeface="Courier New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902122" y="2023542"/>
            <a:ext cx="2088232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椭圆 14"/>
          <p:cNvSpPr/>
          <p:nvPr/>
        </p:nvSpPr>
        <p:spPr>
          <a:xfrm>
            <a:off x="4799062" y="1333054"/>
            <a:ext cx="4725926" cy="79208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5273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10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5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376566" y="693490"/>
            <a:ext cx="11388152" cy="1415748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1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金属与硝酸反应计算题的一般方法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(1)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思维模型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pic>
        <p:nvPicPr>
          <p:cNvPr id="153602" name="Picture 2" descr="HX21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622" y="2235016"/>
            <a:ext cx="10358420" cy="42638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>
          <a:xfrm>
            <a:off x="40905" y="1"/>
            <a:ext cx="12190413" cy="634846"/>
          </a:xfrm>
          <a:prstGeom prst="rect">
            <a:avLst/>
          </a:prstGeom>
          <a:solidFill>
            <a:srgbClr val="C25C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1" y="-2"/>
            <a:ext cx="1836949" cy="634848"/>
            <a:chOff x="0" y="-2"/>
            <a:chExt cx="1377891" cy="634701"/>
          </a:xfrm>
          <a:solidFill>
            <a:srgbClr val="FFC000"/>
          </a:solidFill>
        </p:grpSpPr>
        <p:sp>
          <p:nvSpPr>
            <p:cNvPr id="6" name="矩形 5"/>
            <p:cNvSpPr/>
            <p:nvPr/>
          </p:nvSpPr>
          <p:spPr>
            <a:xfrm>
              <a:off x="0" y="0"/>
              <a:ext cx="708343" cy="634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  <p:sp>
          <p:nvSpPr>
            <p:cNvPr id="7" name="直角三角形 6"/>
            <p:cNvSpPr/>
            <p:nvPr/>
          </p:nvSpPr>
          <p:spPr>
            <a:xfrm flipV="1">
              <a:off x="708342" y="-2"/>
              <a:ext cx="669549" cy="634699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9" name="矩形 8"/>
          <p:cNvSpPr/>
          <p:nvPr/>
        </p:nvSpPr>
        <p:spPr>
          <a:xfrm>
            <a:off x="1774727" y="36716"/>
            <a:ext cx="371127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1219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200" b="1" noProof="0" dirty="0" smtClean="0">
                <a:solidFill>
                  <a:sysClr val="window" lastClr="FFFFFF"/>
                </a:solidFill>
                <a:latin typeface="微软雅黑"/>
                <a:ea typeface="微软雅黑"/>
              </a:rPr>
              <a:t>方法指导  答题模板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75273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536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548494" y="549474"/>
            <a:ext cx="11053228" cy="5293733"/>
            <a:chOff x="548494" y="549474"/>
            <a:chExt cx="11053228" cy="5293733"/>
          </a:xfrm>
        </p:grpSpPr>
        <p:sp>
          <p:nvSpPr>
            <p:cNvPr id="8" name="矩形 7"/>
            <p:cNvSpPr/>
            <p:nvPr/>
          </p:nvSpPr>
          <p:spPr>
            <a:xfrm>
              <a:off x="548494" y="549474"/>
              <a:ext cx="11053228" cy="5293733"/>
            </a:xfrm>
            <a:prstGeom prst="rect">
              <a:avLst/>
            </a:prstGeom>
          </p:spPr>
          <p:txBody>
            <a:bodyPr wrap="square" lIns="121898" tIns="60948" rIns="121898" bIns="60948">
              <a:spAutoFit/>
            </a:bodyPr>
            <a:lstStyle/>
            <a:p>
              <a:pPr algn="just">
                <a:lnSpc>
                  <a:spcPct val="150000"/>
                </a:lnSpc>
                <a:spcAft>
                  <a:spcPts val="0"/>
                </a:spcAft>
              </a:pPr>
              <a:r>
                <a:rPr lang="en-US" altLang="zh-CN" sz="2800" kern="100" dirty="0">
                  <a:latin typeface="Times New Roman"/>
                  <a:ea typeface="华文细黑"/>
                  <a:cs typeface="Courier New"/>
                </a:rPr>
                <a:t>(2)</a:t>
              </a:r>
              <a:r>
                <a:rPr lang="zh-CN" altLang="zh-CN" sz="2800" kern="100" dirty="0">
                  <a:latin typeface="Times New Roman"/>
                  <a:ea typeface="华文细黑"/>
                  <a:cs typeface="Times New Roman"/>
                </a:rPr>
                <a:t>计算中的守恒思想的应用</a:t>
              </a:r>
              <a:endParaRPr lang="zh-CN" altLang="zh-CN" sz="1050" kern="100" dirty="0">
                <a:latin typeface="宋体"/>
                <a:cs typeface="Courier New"/>
              </a:endParaRPr>
            </a:p>
            <a:p>
              <a:pPr algn="just">
                <a:lnSpc>
                  <a:spcPct val="150000"/>
                </a:lnSpc>
                <a:spcAft>
                  <a:spcPts val="0"/>
                </a:spcAft>
              </a:pPr>
              <a:r>
                <a:rPr lang="en-US" altLang="zh-CN" sz="2800" kern="100" dirty="0">
                  <a:latin typeface="宋体"/>
                  <a:ea typeface="华文细黑"/>
                  <a:cs typeface="Times New Roman"/>
                </a:rPr>
                <a:t>①</a:t>
              </a:r>
              <a:r>
                <a:rPr lang="zh-CN" altLang="zh-CN" sz="2800" kern="100" dirty="0">
                  <a:latin typeface="Times New Roman"/>
                  <a:ea typeface="华文细黑"/>
                  <a:cs typeface="Times New Roman"/>
                </a:rPr>
                <a:t>原子守恒法</a:t>
              </a:r>
              <a:endParaRPr lang="zh-CN" altLang="zh-CN" sz="1050" kern="100" dirty="0">
                <a:latin typeface="宋体"/>
                <a:cs typeface="Courier New"/>
              </a:endParaRPr>
            </a:p>
            <a:p>
              <a:pPr algn="just">
                <a:lnSpc>
                  <a:spcPct val="150000"/>
                </a:lnSpc>
                <a:spcAft>
                  <a:spcPts val="0"/>
                </a:spcAft>
              </a:pPr>
              <a:r>
                <a:rPr lang="en-US" altLang="zh-CN" sz="2800" kern="100" dirty="0">
                  <a:latin typeface="Times New Roman"/>
                  <a:ea typeface="华文细黑"/>
                  <a:cs typeface="Courier New"/>
                </a:rPr>
                <a:t>HNO</a:t>
              </a:r>
              <a:r>
                <a:rPr lang="en-US" altLang="zh-CN" sz="2800" kern="100" baseline="-25000" dirty="0">
                  <a:latin typeface="Times New Roman"/>
                  <a:ea typeface="华文细黑"/>
                  <a:cs typeface="Courier New"/>
                </a:rPr>
                <a:t>3</a:t>
              </a:r>
              <a:r>
                <a:rPr lang="zh-CN" altLang="zh-CN" sz="2800" kern="100" dirty="0">
                  <a:latin typeface="Times New Roman"/>
                  <a:ea typeface="华文细黑"/>
                  <a:cs typeface="Times New Roman"/>
                </a:rPr>
                <a:t>与金属反应时，一部分</a:t>
              </a:r>
              <a:r>
                <a:rPr lang="en-US" altLang="zh-CN" sz="2800" kern="100" dirty="0">
                  <a:latin typeface="Times New Roman"/>
                  <a:ea typeface="华文细黑"/>
                  <a:cs typeface="Courier New"/>
                </a:rPr>
                <a:t>HNO</a:t>
              </a:r>
              <a:r>
                <a:rPr lang="en-US" altLang="zh-CN" sz="2800" kern="100" baseline="-25000" dirty="0">
                  <a:latin typeface="Times New Roman"/>
                  <a:ea typeface="华文细黑"/>
                  <a:cs typeface="Courier New"/>
                </a:rPr>
                <a:t>3</a:t>
              </a:r>
              <a:r>
                <a:rPr lang="zh-CN" altLang="zh-CN" sz="2800" kern="100" dirty="0">
                  <a:latin typeface="Times New Roman"/>
                  <a:ea typeface="华文细黑"/>
                  <a:cs typeface="Times New Roman"/>
                </a:rPr>
                <a:t>起酸的作用，以</a:t>
              </a:r>
              <a:r>
                <a:rPr lang="en-US" altLang="zh-CN" sz="2800" kern="100" dirty="0" smtClean="0">
                  <a:latin typeface="Times New Roman"/>
                  <a:ea typeface="华文细黑"/>
                  <a:cs typeface="Courier New"/>
                </a:rPr>
                <a:t>NO </a:t>
              </a:r>
              <a:r>
                <a:rPr lang="zh-CN" altLang="zh-CN" sz="2800" kern="100" dirty="0" smtClean="0">
                  <a:latin typeface="Times New Roman"/>
                  <a:ea typeface="华文细黑"/>
                  <a:cs typeface="Times New Roman"/>
                </a:rPr>
                <a:t>的</a:t>
              </a:r>
              <a:r>
                <a:rPr lang="zh-CN" altLang="zh-CN" sz="2800" kern="100" dirty="0">
                  <a:latin typeface="Times New Roman"/>
                  <a:ea typeface="华文细黑"/>
                  <a:cs typeface="Times New Roman"/>
                </a:rPr>
                <a:t>形式存在于溶液中；一部分作为氧化剂转化为还原产物，这两部分中氮原子的总物质的量等于反应消耗的</a:t>
              </a:r>
              <a:r>
                <a:rPr lang="en-US" altLang="zh-CN" sz="2800" kern="100" dirty="0">
                  <a:latin typeface="Times New Roman"/>
                  <a:ea typeface="华文细黑"/>
                  <a:cs typeface="Courier New"/>
                </a:rPr>
                <a:t>HNO</a:t>
              </a:r>
              <a:r>
                <a:rPr lang="en-US" altLang="zh-CN" sz="2800" kern="100" baseline="-25000" dirty="0">
                  <a:latin typeface="Times New Roman"/>
                  <a:ea typeface="华文细黑"/>
                  <a:cs typeface="Courier New"/>
                </a:rPr>
                <a:t>3</a:t>
              </a:r>
              <a:r>
                <a:rPr lang="zh-CN" altLang="zh-CN" sz="2800" kern="100" dirty="0">
                  <a:latin typeface="Times New Roman"/>
                  <a:ea typeface="华文细黑"/>
                  <a:cs typeface="Times New Roman"/>
                </a:rPr>
                <a:t>中氮原子的物质的量。</a:t>
              </a:r>
              <a:endParaRPr lang="zh-CN" altLang="zh-CN" sz="1050" kern="100" dirty="0">
                <a:latin typeface="宋体"/>
                <a:cs typeface="Courier New"/>
              </a:endParaRPr>
            </a:p>
            <a:p>
              <a:pPr algn="just">
                <a:lnSpc>
                  <a:spcPct val="150000"/>
                </a:lnSpc>
                <a:spcAft>
                  <a:spcPts val="0"/>
                </a:spcAft>
              </a:pPr>
              <a:r>
                <a:rPr lang="en-US" altLang="zh-CN" sz="2800" kern="100" dirty="0">
                  <a:latin typeface="宋体"/>
                  <a:ea typeface="华文细黑"/>
                  <a:cs typeface="Times New Roman"/>
                </a:rPr>
                <a:t>②</a:t>
              </a:r>
              <a:r>
                <a:rPr lang="zh-CN" altLang="zh-CN" sz="2800" kern="100" dirty="0">
                  <a:latin typeface="Times New Roman"/>
                  <a:ea typeface="华文细黑"/>
                  <a:cs typeface="Times New Roman"/>
                </a:rPr>
                <a:t>得失电子守恒法</a:t>
              </a:r>
              <a:endParaRPr lang="zh-CN" altLang="zh-CN" sz="1050" kern="100" dirty="0">
                <a:latin typeface="宋体"/>
                <a:cs typeface="Courier New"/>
              </a:endParaRPr>
            </a:p>
            <a:p>
              <a:pPr algn="just">
                <a:lnSpc>
                  <a:spcPct val="150000"/>
                </a:lnSpc>
                <a:spcAft>
                  <a:spcPts val="0"/>
                </a:spcAft>
              </a:pPr>
              <a:r>
                <a:rPr lang="en-US" altLang="zh-CN" sz="2800" kern="100" dirty="0">
                  <a:latin typeface="Times New Roman"/>
                  <a:ea typeface="华文细黑"/>
                  <a:cs typeface="Courier New"/>
                </a:rPr>
                <a:t>HNO</a:t>
              </a:r>
              <a:r>
                <a:rPr lang="en-US" altLang="zh-CN" sz="2800" kern="100" baseline="-25000" dirty="0">
                  <a:latin typeface="Times New Roman"/>
                  <a:ea typeface="华文细黑"/>
                  <a:cs typeface="Courier New"/>
                </a:rPr>
                <a:t>3</a:t>
              </a:r>
              <a:r>
                <a:rPr lang="zh-CN" altLang="zh-CN" sz="2800" kern="100" dirty="0">
                  <a:latin typeface="Times New Roman"/>
                  <a:ea typeface="华文细黑"/>
                  <a:cs typeface="Times New Roman"/>
                </a:rPr>
                <a:t>与金属的反应属于氧化还原反应，</a:t>
              </a:r>
              <a:r>
                <a:rPr lang="en-US" altLang="zh-CN" sz="2800" kern="100" dirty="0">
                  <a:latin typeface="Times New Roman"/>
                  <a:ea typeface="华文细黑"/>
                  <a:cs typeface="Courier New"/>
                </a:rPr>
                <a:t>HNO</a:t>
              </a:r>
              <a:r>
                <a:rPr lang="en-US" altLang="zh-CN" sz="2800" kern="100" baseline="-25000" dirty="0">
                  <a:latin typeface="Times New Roman"/>
                  <a:ea typeface="华文细黑"/>
                  <a:cs typeface="Courier New"/>
                </a:rPr>
                <a:t>3</a:t>
              </a:r>
              <a:r>
                <a:rPr lang="zh-CN" altLang="zh-CN" sz="2800" kern="100" dirty="0">
                  <a:latin typeface="Times New Roman"/>
                  <a:ea typeface="华文细黑"/>
                  <a:cs typeface="Times New Roman"/>
                </a:rPr>
                <a:t>中氮原子得电子的物质的量等于金属失电子的物质的量。</a:t>
              </a:r>
              <a:endParaRPr lang="zh-CN" altLang="zh-CN" sz="1050" kern="100" dirty="0">
                <a:effectLst/>
                <a:latin typeface="宋体"/>
                <a:cs typeface="Courier New"/>
              </a:endParaRPr>
            </a:p>
          </p:txBody>
        </p:sp>
        <p:graphicFrame>
          <p:nvGraphicFramePr>
            <p:cNvPr id="2" name="对象 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749923614"/>
                </p:ext>
              </p:extLst>
            </p:nvPr>
          </p:nvGraphicFramePr>
          <p:xfrm>
            <a:off x="9134648" y="1943026"/>
            <a:ext cx="438150" cy="6985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5732" name="文档" r:id="rId3" imgW="438873" imgH="698425" progId="Word.Document.12">
                    <p:embed/>
                  </p:oleObj>
                </mc:Choice>
                <mc:Fallback>
                  <p:oleObj name="文档" r:id="rId3" imgW="438873" imgH="698425" progId="Word.Document.12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9134648" y="1943026"/>
                          <a:ext cx="438150" cy="6985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3375273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6751086"/>
              </p:ext>
            </p:extLst>
          </p:nvPr>
        </p:nvGraphicFramePr>
        <p:xfrm>
          <a:off x="622300" y="482600"/>
          <a:ext cx="10960100" cy="5981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6997" name="文档" r:id="rId3" imgW="10961963" imgH="5995383" progId="Word.Document.12">
                  <p:embed/>
                </p:oleObj>
              </mc:Choice>
              <mc:Fallback>
                <p:oleObj name="文档" r:id="rId3" imgW="10961963" imgH="5995383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22300" y="482600"/>
                        <a:ext cx="10960100" cy="5981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43619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1"/>
          <p:cNvSpPr txBox="1"/>
          <p:nvPr/>
        </p:nvSpPr>
        <p:spPr>
          <a:xfrm>
            <a:off x="2523832" y="2565698"/>
            <a:ext cx="6955750" cy="12072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defTabSz="914400">
              <a:lnSpc>
                <a:spcPct val="120000"/>
              </a:lnSpc>
              <a:defRPr/>
            </a:pPr>
            <a:r>
              <a:rPr lang="zh-CN" altLang="zh-CN" sz="6500" b="1" kern="0" dirty="0">
                <a:solidFill>
                  <a:sysClr val="window" lastClr="FFFFFF"/>
                </a:solidFill>
                <a:latin typeface="微软雅黑"/>
                <a:ea typeface="微软雅黑"/>
              </a:rPr>
              <a:t>考点三　氨和铵盐</a:t>
            </a:r>
          </a:p>
        </p:txBody>
      </p:sp>
    </p:spTree>
    <p:extLst>
      <p:ext uri="{BB962C8B-B14F-4D97-AF65-F5344CB8AC3E}">
        <p14:creationId xmlns:p14="http://schemas.microsoft.com/office/powerpoint/2010/main" val="316643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/>
        </p:nvSpPr>
        <p:spPr>
          <a:xfrm>
            <a:off x="611710" y="981522"/>
            <a:ext cx="11388152" cy="687600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</a:rPr>
              <a:t>1.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氨的分子结构和物理性质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3478"/>
              </p:ext>
            </p:extLst>
          </p:nvPr>
        </p:nvGraphicFramePr>
        <p:xfrm>
          <a:off x="1461294" y="1917625"/>
          <a:ext cx="9289031" cy="3024337"/>
        </p:xfrm>
        <a:graphic>
          <a:graphicData uri="http://schemas.openxmlformats.org/drawingml/2006/table">
            <a:tbl>
              <a:tblPr/>
              <a:tblGrid>
                <a:gridCol w="2016224"/>
                <a:gridCol w="1968485"/>
                <a:gridCol w="2928059"/>
                <a:gridCol w="2376263"/>
              </a:tblGrid>
              <a:tr h="98568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baseline="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电子式</a:t>
                      </a:r>
                      <a:endParaRPr lang="zh-CN" sz="2800" kern="100" baseline="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baseline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密度</a:t>
                      </a:r>
                      <a:endParaRPr lang="zh-CN" sz="2800" kern="100" baseline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baseline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气味</a:t>
                      </a:r>
                      <a:endParaRPr lang="zh-CN" sz="2800" kern="100" baseline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baseline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水溶性</a:t>
                      </a:r>
                      <a:endParaRPr lang="zh-CN" sz="2800" kern="100" baseline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3864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en-US" sz="2800" kern="100" baseline="0">
                        <a:effectLst/>
                        <a:latin typeface="Times New Roman"/>
                        <a:ea typeface="华文细黑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2800" kern="100" baseline="0" dirty="0" smtClean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 </a:t>
                      </a:r>
                      <a:r>
                        <a:rPr lang="zh-CN" sz="2800" kern="100" baseline="0" dirty="0" smtClean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比</a:t>
                      </a:r>
                      <a:r>
                        <a:rPr lang="zh-CN" sz="2800" kern="100" baseline="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空</a:t>
                      </a:r>
                      <a:r>
                        <a:rPr lang="zh-CN" sz="2800" kern="100" baseline="0" dirty="0" smtClean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气</a:t>
                      </a:r>
                      <a:r>
                        <a:rPr lang="en-US" altLang="zh-CN" sz="2800" u="sng" kern="100" baseline="0" dirty="0" smtClean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  </a:t>
                      </a:r>
                      <a:endParaRPr lang="zh-CN" sz="2800" kern="100" baseline="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baseline="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强</a:t>
                      </a:r>
                      <a:r>
                        <a:rPr lang="zh-CN" sz="2800" kern="100" baseline="0" dirty="0" smtClean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烈</a:t>
                      </a:r>
                      <a:r>
                        <a:rPr lang="en-US" altLang="zh-CN" sz="2800" u="sng" kern="100" baseline="0" dirty="0" smtClean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         </a:t>
                      </a:r>
                      <a:r>
                        <a:rPr lang="zh-CN" sz="2800" kern="100" baseline="0" dirty="0" smtClean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性</a:t>
                      </a:r>
                      <a:r>
                        <a:rPr lang="zh-CN" sz="2800" kern="100" baseline="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气味</a:t>
                      </a:r>
                      <a:endParaRPr lang="zh-CN" sz="2800" kern="100" baseline="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baseline="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极易溶于水</a:t>
                      </a:r>
                      <a:endParaRPr lang="zh-CN" sz="2800" kern="100" baseline="0" dirty="0">
                        <a:effectLst/>
                        <a:latin typeface="宋体"/>
                        <a:cs typeface="Courier New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 baseline="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(1</a:t>
                      </a:r>
                      <a:r>
                        <a:rPr lang="en-US" sz="2800" kern="100" baseline="0" dirty="0">
                          <a:effectLst/>
                          <a:latin typeface="宋体"/>
                          <a:ea typeface="华文细黑"/>
                          <a:cs typeface="Times New Roman"/>
                        </a:rPr>
                        <a:t>∶</a:t>
                      </a:r>
                      <a:r>
                        <a:rPr lang="en-US" sz="2800" kern="100" baseline="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700)</a:t>
                      </a:r>
                      <a:endParaRPr lang="zh-CN" sz="2800" kern="100" baseline="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154626" name="图片 1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1880" y="3429794"/>
            <a:ext cx="1417606" cy="910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直接连接符 8"/>
          <p:cNvCxnSpPr/>
          <p:nvPr/>
        </p:nvCxnSpPr>
        <p:spPr>
          <a:xfrm>
            <a:off x="1596669" y="4488706"/>
            <a:ext cx="174547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4795698" y="4171082"/>
            <a:ext cx="48202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4760962" y="3685962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小</a:t>
            </a:r>
            <a:endParaRPr lang="zh-CN" altLang="en-US" sz="2800" b="1" kern="100" dirty="0">
              <a:solidFill>
                <a:srgbClr val="0000FF"/>
              </a:solidFill>
              <a:latin typeface="Times New Roman"/>
              <a:ea typeface="微软雅黑" pitchFamily="34" charset="-122"/>
              <a:cs typeface="Times New Roman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6285215" y="3685962"/>
            <a:ext cx="9028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刺激</a:t>
            </a:r>
            <a:endParaRPr lang="zh-CN" altLang="en-US" sz="2800" b="1" kern="100" dirty="0">
              <a:solidFill>
                <a:srgbClr val="0000FF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6961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546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/>
          <p:cNvSpPr/>
          <p:nvPr/>
        </p:nvSpPr>
        <p:spPr>
          <a:xfrm>
            <a:off x="550590" y="837506"/>
            <a:ext cx="1728192" cy="1009483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60000"/>
              </a:lnSpc>
              <a:spcAft>
                <a:spcPts val="0"/>
              </a:spcAft>
            </a:pPr>
            <a:r>
              <a:rPr lang="en-US" altLang="zh-CN" sz="3600" b="1" kern="100" dirty="0">
                <a:latin typeface="Times New Roman"/>
                <a:ea typeface="华文细黑"/>
              </a:rPr>
              <a:t>1.</a:t>
            </a:r>
            <a:r>
              <a:rPr lang="zh-CN" altLang="zh-CN" sz="3600" b="1" kern="100" dirty="0">
                <a:latin typeface="Times New Roman"/>
                <a:ea typeface="华文细黑"/>
                <a:cs typeface="Times New Roman"/>
              </a:rPr>
              <a:t>氮气</a:t>
            </a:r>
            <a:endParaRPr lang="zh-CN" altLang="zh-CN" sz="1200" b="1" kern="100" dirty="0">
              <a:effectLst/>
              <a:latin typeface="宋体"/>
              <a:cs typeface="Courier New"/>
            </a:endParaRPr>
          </a:p>
        </p:txBody>
      </p:sp>
      <p:pic>
        <p:nvPicPr>
          <p:cNvPr id="128002" name="Picture 2" descr="HX21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166" y="1989634"/>
            <a:ext cx="9853906" cy="32663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92056699"/>
              </p:ext>
            </p:extLst>
          </p:nvPr>
        </p:nvGraphicFramePr>
        <p:xfrm>
          <a:off x="2350790" y="693490"/>
          <a:ext cx="3606800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247" name="文档" r:id="rId5" imgW="3623255" imgH="874775" progId="Word.Document.12">
                  <p:embed/>
                </p:oleObj>
              </mc:Choice>
              <mc:Fallback>
                <p:oleObj name="文档" r:id="rId5" imgW="3623255" imgH="874775" progId="Word.Document.12">
                  <p:embed/>
                  <p:pic>
                    <p:nvPicPr>
                      <p:cNvPr id="0" name="对象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50790" y="693490"/>
                        <a:ext cx="3606800" cy="863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矩形 4"/>
          <p:cNvSpPr/>
          <p:nvPr/>
        </p:nvSpPr>
        <p:spPr>
          <a:xfrm>
            <a:off x="6239222" y="924258"/>
            <a:ext cx="583264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Mg</a:t>
            </a:r>
            <a:r>
              <a:rPr lang="en-US" altLang="zh-CN" sz="2800" b="1" kern="100" baseline="-25000" dirty="0" smtClean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3</a:t>
            </a:r>
            <a:r>
              <a:rPr lang="en-US" altLang="zh-CN" sz="28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N</a:t>
            </a:r>
            <a:r>
              <a:rPr lang="en-US" altLang="zh-CN" sz="2800" b="1" kern="100" baseline="-25000" dirty="0" smtClean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2</a:t>
            </a:r>
            <a:r>
              <a:rPr lang="en-US" altLang="zh-CN" sz="28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+6H</a:t>
            </a:r>
            <a:r>
              <a:rPr lang="en-US" altLang="zh-CN" sz="2800" b="1" kern="100" baseline="-25000" dirty="0" smtClean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2</a:t>
            </a:r>
            <a:r>
              <a:rPr lang="en-US" altLang="zh-CN" sz="28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O==3Mg(OH)</a:t>
            </a:r>
            <a:r>
              <a:rPr lang="en-US" altLang="zh-CN" sz="2800" b="1" kern="100" baseline="-25000" dirty="0" smtClean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2</a:t>
            </a:r>
            <a:r>
              <a:rPr lang="en-US" altLang="zh-CN" sz="28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Times New Roman"/>
                <a:sym typeface="Symbol"/>
              </a:rPr>
              <a:t></a:t>
            </a:r>
            <a:r>
              <a:rPr lang="en-US" altLang="zh-CN" sz="28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+2NH</a:t>
            </a:r>
            <a:r>
              <a:rPr lang="en-US" altLang="zh-CN" sz="2800" b="1" kern="100" baseline="-25000" dirty="0" smtClean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3</a:t>
            </a:r>
            <a:r>
              <a:rPr lang="en-US" altLang="zh-CN" sz="28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Times New Roman"/>
                <a:sym typeface="Symbol"/>
              </a:rPr>
              <a:t></a:t>
            </a:r>
            <a:endParaRPr lang="zh-CN" altLang="en-US" sz="2800" dirty="0">
              <a:solidFill>
                <a:srgbClr val="0000FF"/>
              </a:solidFill>
            </a:endParaRPr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65273628"/>
              </p:ext>
            </p:extLst>
          </p:nvPr>
        </p:nvGraphicFramePr>
        <p:xfrm>
          <a:off x="6815286" y="5302002"/>
          <a:ext cx="5778081" cy="11456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248" name="文档" r:id="rId7" imgW="4415114" imgH="887354" progId="Word.Document.12">
                  <p:embed/>
                </p:oleObj>
              </mc:Choice>
              <mc:Fallback>
                <p:oleObj name="文档" r:id="rId7" imgW="4415114" imgH="887354" progId="Word.Document.1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15286" y="5302002"/>
                        <a:ext cx="5778081" cy="114565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4" name="组合 33"/>
          <p:cNvGrpSpPr/>
          <p:nvPr/>
        </p:nvGrpSpPr>
        <p:grpSpPr>
          <a:xfrm>
            <a:off x="1198662" y="5573886"/>
            <a:ext cx="6832600" cy="1384300"/>
            <a:chOff x="1198662" y="5573886"/>
            <a:chExt cx="6832600" cy="1384300"/>
          </a:xfrm>
        </p:grpSpPr>
        <p:graphicFrame>
          <p:nvGraphicFramePr>
            <p:cNvPr id="8" name="对象 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08878654"/>
                </p:ext>
              </p:extLst>
            </p:nvPr>
          </p:nvGraphicFramePr>
          <p:xfrm>
            <a:off x="1198662" y="5573886"/>
            <a:ext cx="6832600" cy="13843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6249" name="文档" r:id="rId9" imgW="6850222" imgH="1381461" progId="Word.Document.12">
                    <p:embed/>
                  </p:oleObj>
                </mc:Choice>
                <mc:Fallback>
                  <p:oleObj name="文档" r:id="rId9" imgW="6850222" imgH="1381461" progId="Word.Document.12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98662" y="5573886"/>
                          <a:ext cx="6832600" cy="13843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32" name="组合 31"/>
            <p:cNvGrpSpPr/>
            <p:nvPr/>
          </p:nvGrpSpPr>
          <p:grpSpPr>
            <a:xfrm>
              <a:off x="2998862" y="5734050"/>
              <a:ext cx="1800200" cy="440432"/>
              <a:chOff x="2998862" y="5734050"/>
              <a:chExt cx="1800200" cy="440432"/>
            </a:xfrm>
          </p:grpSpPr>
          <p:cxnSp>
            <p:nvCxnSpPr>
              <p:cNvPr id="4" name="直接连接符 3"/>
              <p:cNvCxnSpPr/>
              <p:nvPr/>
            </p:nvCxnSpPr>
            <p:spPr>
              <a:xfrm>
                <a:off x="2998862" y="5878066"/>
                <a:ext cx="1800200" cy="0"/>
              </a:xfrm>
              <a:prstGeom prst="line">
                <a:avLst/>
              </a:prstGeom>
              <a:ln w="31750">
                <a:solidFill>
                  <a:srgbClr val="00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直接连接符 11"/>
              <p:cNvCxnSpPr/>
              <p:nvPr/>
            </p:nvCxnSpPr>
            <p:spPr>
              <a:xfrm flipH="1" flipV="1">
                <a:off x="4583038" y="5734050"/>
                <a:ext cx="216024" cy="144016"/>
              </a:xfrm>
              <a:prstGeom prst="line">
                <a:avLst/>
              </a:prstGeom>
              <a:ln w="31750">
                <a:solidFill>
                  <a:srgbClr val="00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直接连接符 14"/>
              <p:cNvCxnSpPr/>
              <p:nvPr/>
            </p:nvCxnSpPr>
            <p:spPr>
              <a:xfrm>
                <a:off x="2998862" y="6022082"/>
                <a:ext cx="1800200" cy="0"/>
              </a:xfrm>
              <a:prstGeom prst="line">
                <a:avLst/>
              </a:prstGeom>
              <a:ln w="31750">
                <a:solidFill>
                  <a:srgbClr val="00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直接连接符 15"/>
              <p:cNvCxnSpPr/>
              <p:nvPr/>
            </p:nvCxnSpPr>
            <p:spPr>
              <a:xfrm flipH="1" flipV="1">
                <a:off x="2998862" y="6030466"/>
                <a:ext cx="216024" cy="144016"/>
              </a:xfrm>
              <a:prstGeom prst="line">
                <a:avLst/>
              </a:prstGeom>
              <a:ln w="31750">
                <a:solidFill>
                  <a:srgbClr val="00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3" name="TextBox 32"/>
          <p:cNvSpPr txBox="1"/>
          <p:nvPr/>
        </p:nvSpPr>
        <p:spPr>
          <a:xfrm>
            <a:off x="2964954" y="5386710"/>
            <a:ext cx="1720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>
                <a:solidFill>
                  <a:srgbClr val="FF0000"/>
                </a:solidFill>
              </a:rPr>
              <a:t>高温 高压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248794" y="6015618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rgbClr val="FF0000"/>
                </a:solidFill>
              </a:rPr>
              <a:t>催化剂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7319342" y="6218942"/>
            <a:ext cx="41344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>
                <a:solidFill>
                  <a:srgbClr val="FF0000"/>
                </a:solidFill>
              </a:rPr>
              <a:t>打雷闪电、汽车发动机中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5913090" y="1413570"/>
            <a:ext cx="644024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水解反应，化合价不变，阴阳离子相吸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8584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1000"/>
                                        <p:tgtEl>
                                          <p:spTgt spid="1280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5" grpId="0"/>
      <p:bldP spid="33" grpId="0"/>
      <p:bldP spid="35" grpId="0"/>
      <p:bldP spid="37" grpId="0"/>
      <p:bldP spid="17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406574" y="45418"/>
            <a:ext cx="1098194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>
                <a:latin typeface="Times New Roman"/>
                <a:ea typeface="华文细黑"/>
                <a:cs typeface="Courier New"/>
              </a:rPr>
              <a:t>2.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氨的化学性质</a:t>
            </a:r>
            <a:endParaRPr lang="zh-CN" altLang="zh-CN" sz="2800" kern="100" dirty="0">
              <a:effectLst/>
              <a:latin typeface="宋体"/>
              <a:cs typeface="Courier New"/>
            </a:endParaRPr>
          </a:p>
        </p:txBody>
      </p:sp>
      <p:pic>
        <p:nvPicPr>
          <p:cNvPr id="167938" name="Picture 2" descr="HX21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7158" y="837506"/>
            <a:ext cx="5760935" cy="19731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2" name="对象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71802486"/>
              </p:ext>
            </p:extLst>
          </p:nvPr>
        </p:nvGraphicFramePr>
        <p:xfrm>
          <a:off x="2028850" y="4559300"/>
          <a:ext cx="6756400" cy="72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8109" name="文档" r:id="rId4" imgW="6770862" imgH="735294" progId="Word.Document.12">
                  <p:embed/>
                </p:oleObj>
              </mc:Choice>
              <mc:Fallback>
                <p:oleObj name="文档" r:id="rId4" imgW="6770862" imgH="735294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028850" y="4559300"/>
                        <a:ext cx="6756400" cy="723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矩形 12"/>
          <p:cNvSpPr/>
          <p:nvPr/>
        </p:nvSpPr>
        <p:spPr>
          <a:xfrm>
            <a:off x="8208838" y="5468067"/>
            <a:ext cx="224131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rgbClr val="0000FF"/>
                </a:solidFill>
                <a:latin typeface="Times New Roman"/>
                <a:ea typeface="华文细黑"/>
              </a:rPr>
              <a:t>NH</a:t>
            </a:r>
            <a:r>
              <a:rPr lang="en-US" altLang="zh-CN" sz="2800" b="1" baseline="-25000" dirty="0">
                <a:solidFill>
                  <a:srgbClr val="0000FF"/>
                </a:solidFill>
                <a:latin typeface="Times New Roman"/>
                <a:ea typeface="华文细黑"/>
              </a:rPr>
              <a:t>3</a:t>
            </a:r>
            <a:r>
              <a:rPr lang="en-US" altLang="zh-CN" sz="2800" b="1" dirty="0">
                <a:solidFill>
                  <a:srgbClr val="0000FF"/>
                </a:solidFill>
                <a:latin typeface="宋体"/>
                <a:ea typeface="华文细黑"/>
                <a:cs typeface="Times New Roman"/>
              </a:rPr>
              <a:t>↑</a:t>
            </a:r>
            <a:r>
              <a:rPr lang="zh-CN" altLang="zh-CN" sz="2800" b="1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dirty="0">
                <a:solidFill>
                  <a:srgbClr val="0000FF"/>
                </a:solidFill>
                <a:latin typeface="Times New Roman"/>
                <a:ea typeface="华文细黑"/>
              </a:rPr>
              <a:t>H</a:t>
            </a:r>
            <a:r>
              <a:rPr lang="en-US" altLang="zh-CN" sz="2800" b="1" baseline="-25000" dirty="0">
                <a:solidFill>
                  <a:srgbClr val="0000FF"/>
                </a:solidFill>
                <a:latin typeface="Times New Roman"/>
                <a:ea typeface="华文细黑"/>
              </a:rPr>
              <a:t>2</a:t>
            </a:r>
            <a:r>
              <a:rPr lang="en-US" altLang="zh-CN" sz="2800" b="1" dirty="0">
                <a:solidFill>
                  <a:srgbClr val="0000FF"/>
                </a:solidFill>
                <a:latin typeface="Times New Roman"/>
                <a:ea typeface="华文细黑"/>
              </a:rPr>
              <a:t>O</a:t>
            </a:r>
            <a:endParaRPr lang="zh-CN" altLang="en-US" sz="2800" b="1" dirty="0">
              <a:solidFill>
                <a:srgbClr val="0000FF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520700" y="3171825"/>
            <a:ext cx="11163300" cy="3340100"/>
            <a:chOff x="520700" y="3171825"/>
            <a:chExt cx="11163300" cy="3340100"/>
          </a:xfrm>
        </p:grpSpPr>
        <p:graphicFrame>
          <p:nvGraphicFramePr>
            <p:cNvPr id="10" name="对象 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866808414"/>
                </p:ext>
              </p:extLst>
            </p:nvPr>
          </p:nvGraphicFramePr>
          <p:xfrm>
            <a:off x="520700" y="3171825"/>
            <a:ext cx="11163300" cy="3340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8110" name="文档" r:id="rId6" imgW="11158792" imgH="3354603" progId="Word.Document.12">
                    <p:embed/>
                  </p:oleObj>
                </mc:Choice>
                <mc:Fallback>
                  <p:oleObj name="文档" r:id="rId6" imgW="11158792" imgH="3354603" progId="Word.Document.12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520700" y="3171825"/>
                          <a:ext cx="11163300" cy="33401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" name="矩形 8"/>
            <p:cNvSpPr/>
            <p:nvPr/>
          </p:nvSpPr>
          <p:spPr>
            <a:xfrm>
              <a:off x="2134766" y="3781326"/>
              <a:ext cx="614271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4000" b="1" dirty="0"/>
                <a:t>⇌</a:t>
              </a:r>
            </a:p>
          </p:txBody>
        </p:sp>
        <p:sp>
          <p:nvSpPr>
            <p:cNvPr id="11" name="矩形 10"/>
            <p:cNvSpPr/>
            <p:nvPr/>
          </p:nvSpPr>
          <p:spPr>
            <a:xfrm>
              <a:off x="4078982" y="3789834"/>
              <a:ext cx="614271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4000" b="1" dirty="0"/>
                <a:t>⇌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23922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679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09166" y="45418"/>
            <a:ext cx="11457851" cy="634019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氨气与酸的反应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蘸有浓盐酸的玻璃棒与蘸有浓氨水的玻璃棒靠近，其现象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为</a:t>
            </a:r>
            <a:r>
              <a:rPr lang="en-US" altLang="zh-CN" sz="2800" u="sng" kern="100" dirty="0" smtClean="0">
                <a:latin typeface="Times New Roman"/>
                <a:ea typeface="华文细黑"/>
                <a:cs typeface="Times New Roman"/>
              </a:rPr>
              <a:t>           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，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将浓盐酸改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为</a:t>
            </a:r>
            <a:r>
              <a:rPr lang="en-US" altLang="zh-CN" sz="2800" u="sng" kern="100" dirty="0" smtClean="0">
                <a:latin typeface="Times New Roman"/>
                <a:ea typeface="华文细黑"/>
                <a:cs typeface="Times New Roman"/>
              </a:rPr>
              <a:t>      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，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也会出现相同的现象。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化学方程式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：</a:t>
            </a:r>
            <a:r>
              <a:rPr lang="en-US" altLang="zh-CN" sz="2800" u="sng" kern="100" dirty="0" smtClean="0">
                <a:latin typeface="Times New Roman"/>
                <a:ea typeface="华文细黑"/>
                <a:cs typeface="Courier New"/>
              </a:rPr>
              <a:t>							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(3)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与盐溶液的反应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如过量氨水与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AlCl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反应的离子方程式：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u="sng" kern="100" dirty="0" smtClean="0">
                <a:latin typeface="Times New Roman"/>
                <a:ea typeface="华文细黑"/>
                <a:cs typeface="Courier New"/>
              </a:rPr>
              <a:t> 					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(4)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氨气的还原性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——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氨的催化氧化</a:t>
            </a:r>
            <a:endParaRPr lang="zh-CN" altLang="zh-CN" sz="1050" b="1" kern="100" dirty="0">
              <a:solidFill>
                <a:srgbClr val="FF0000"/>
              </a:solidFill>
              <a:latin typeface="宋体"/>
              <a:cs typeface="Courier New"/>
            </a:endParaRPr>
          </a:p>
          <a:p>
            <a:pPr algn="just">
              <a:lnSpc>
                <a:spcPct val="2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化学方程式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：</a:t>
            </a:r>
            <a:r>
              <a:rPr lang="en-US" altLang="zh-CN" sz="2800" u="sng" kern="100" dirty="0" smtClean="0">
                <a:latin typeface="Times New Roman"/>
                <a:ea typeface="华文细黑"/>
                <a:cs typeface="Courier New"/>
              </a:rPr>
              <a:t>				    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latin typeface="宋体"/>
              <a:cs typeface="Courier New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9623598" y="757452"/>
            <a:ext cx="19800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有白烟生成</a:t>
            </a:r>
            <a:endParaRPr lang="zh-CN" altLang="en-US" sz="2800" b="1" kern="100" dirty="0">
              <a:solidFill>
                <a:srgbClr val="0000FF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541414" y="1418224"/>
            <a:ext cx="12618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浓硝酸</a:t>
            </a:r>
            <a:endParaRPr lang="zh-CN" altLang="en-US" sz="2800" b="1" kern="100" dirty="0">
              <a:solidFill>
                <a:srgbClr val="0000FF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530667" y="1871480"/>
            <a:ext cx="8109551" cy="66075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HCl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NH</a:t>
            </a:r>
            <a:r>
              <a:rPr lang="en-US" altLang="zh-CN" sz="2800" b="1" kern="100" baseline="-250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b="1" kern="100" spc="-8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=NH</a:t>
            </a:r>
            <a:r>
              <a:rPr lang="en-US" altLang="zh-CN" sz="2800" b="1" kern="100" baseline="-250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Cl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NH</a:t>
            </a:r>
            <a:r>
              <a:rPr lang="en-US" altLang="zh-CN" sz="2800" b="1" kern="100" baseline="-250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HNO</a:t>
            </a:r>
            <a:r>
              <a:rPr lang="en-US" altLang="zh-CN" sz="2800" b="1" kern="100" baseline="-250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b="1" kern="100" spc="-8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=NH</a:t>
            </a:r>
            <a:r>
              <a:rPr lang="en-US" altLang="zh-CN" sz="2800" b="1" kern="100" baseline="-250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b="1" kern="100" baseline="-250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3</a:t>
            </a:r>
            <a:endParaRPr lang="zh-CN" altLang="en-US" sz="2800" b="1" dirty="0">
              <a:solidFill>
                <a:srgbClr val="0000FF"/>
              </a:solidFill>
            </a:endParaRPr>
          </a:p>
        </p:txBody>
      </p:sp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81336076"/>
              </p:ext>
            </p:extLst>
          </p:nvPr>
        </p:nvGraphicFramePr>
        <p:xfrm>
          <a:off x="470048" y="3913104"/>
          <a:ext cx="6294438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9132" name="文档" r:id="rId3" imgW="6306245" imgH="646527" progId="Word.Document.12">
                  <p:embed/>
                </p:oleObj>
              </mc:Choice>
              <mc:Fallback>
                <p:oleObj name="文档" r:id="rId3" imgW="6306245" imgH="646527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70048" y="3913104"/>
                        <a:ext cx="6294438" cy="647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对象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77653310"/>
              </p:ext>
            </p:extLst>
          </p:nvPr>
        </p:nvGraphicFramePr>
        <p:xfrm>
          <a:off x="2661313" y="5162640"/>
          <a:ext cx="4884738" cy="1079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9133" name="文档" r:id="rId5" imgW="4873686" imgH="1077835" progId="Word.Document.12">
                  <p:embed/>
                </p:oleObj>
              </mc:Choice>
              <mc:Fallback>
                <p:oleObj name="文档" r:id="rId5" imgW="4873686" imgH="1077835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661313" y="5162640"/>
                        <a:ext cx="4884738" cy="1079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矩形 8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1" name="Picture 10" descr="图 4-32 氨与氯化氢的反应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9911630" y="2709714"/>
            <a:ext cx="2054211" cy="213335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cxnSp>
        <p:nvCxnSpPr>
          <p:cNvPr id="12" name="直接连接符 11"/>
          <p:cNvCxnSpPr/>
          <p:nvPr/>
        </p:nvCxnSpPr>
        <p:spPr>
          <a:xfrm>
            <a:off x="372666" y="1397066"/>
            <a:ext cx="7594748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600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8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90550" y="621482"/>
            <a:ext cx="11296938" cy="737510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3200" b="1" kern="100" dirty="0">
                <a:latin typeface="Times New Roman"/>
                <a:ea typeface="华文细黑"/>
                <a:cs typeface="Courier New"/>
              </a:rPr>
              <a:t>2.</a:t>
            </a:r>
            <a:r>
              <a:rPr lang="zh-CN" altLang="zh-CN" sz="3200" b="1" kern="100" dirty="0">
                <a:latin typeface="Times New Roman"/>
                <a:ea typeface="华文细黑"/>
                <a:cs typeface="Times New Roman"/>
              </a:rPr>
              <a:t>实验室制取少量</a:t>
            </a:r>
            <a:r>
              <a:rPr lang="en-US" altLang="zh-CN" sz="3200" b="1" kern="100" dirty="0">
                <a:latin typeface="Times New Roman"/>
                <a:ea typeface="华文细黑"/>
                <a:cs typeface="Courier New"/>
              </a:rPr>
              <a:t>NH</a:t>
            </a:r>
            <a:r>
              <a:rPr lang="en-US" altLang="zh-CN" sz="3200" b="1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3200" b="1" kern="100" dirty="0">
                <a:latin typeface="Times New Roman"/>
                <a:ea typeface="华文细黑"/>
                <a:cs typeface="Times New Roman"/>
              </a:rPr>
              <a:t>的两种简易</a:t>
            </a:r>
            <a:r>
              <a:rPr lang="zh-CN" altLang="zh-CN" sz="3200" b="1" kern="100" dirty="0" smtClean="0">
                <a:latin typeface="Times New Roman"/>
                <a:ea typeface="华文细黑"/>
                <a:cs typeface="Times New Roman"/>
              </a:rPr>
              <a:t>方法</a:t>
            </a:r>
            <a:endParaRPr lang="zh-CN" altLang="zh-CN" sz="1100" b="1" kern="100" dirty="0">
              <a:latin typeface="宋体"/>
              <a:cs typeface="Courier New"/>
            </a:endParaRP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55185257"/>
              </p:ext>
            </p:extLst>
          </p:nvPr>
        </p:nvGraphicFramePr>
        <p:xfrm>
          <a:off x="262558" y="2061642"/>
          <a:ext cx="8305800" cy="1079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9157" name="文档" r:id="rId3" imgW="8329567" imgH="1075987" progId="Word.Document.12">
                  <p:embed/>
                </p:oleObj>
              </mc:Choice>
              <mc:Fallback>
                <p:oleObj name="文档" r:id="rId3" imgW="8329567" imgH="1075987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62558" y="2061642"/>
                        <a:ext cx="8305800" cy="1079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矩形 6"/>
          <p:cNvSpPr/>
          <p:nvPr/>
        </p:nvSpPr>
        <p:spPr>
          <a:xfrm>
            <a:off x="190550" y="2918699"/>
            <a:ext cx="11296938" cy="943143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>
                <a:solidFill>
                  <a:srgbClr val="0000FF"/>
                </a:solidFill>
                <a:latin typeface="宋体"/>
                <a:ea typeface="华文细黑"/>
                <a:cs typeface="Times New Roman"/>
              </a:rPr>
              <a:t>②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装置：见图甲。</a:t>
            </a:r>
            <a:endParaRPr lang="zh-CN" altLang="zh-CN" sz="1050" b="1" kern="100" dirty="0">
              <a:solidFill>
                <a:srgbClr val="0000FF"/>
              </a:solidFill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pic>
        <p:nvPicPr>
          <p:cNvPr id="178178" name="Picture 2" descr="HX225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906"/>
          <a:stretch/>
        </p:blipFill>
        <p:spPr bwMode="auto">
          <a:xfrm>
            <a:off x="3718942" y="3080674"/>
            <a:ext cx="1902966" cy="35174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矩形 5"/>
          <p:cNvSpPr/>
          <p:nvPr/>
        </p:nvSpPr>
        <p:spPr>
          <a:xfrm>
            <a:off x="40905" y="1"/>
            <a:ext cx="12190413" cy="634846"/>
          </a:xfrm>
          <a:prstGeom prst="rect">
            <a:avLst/>
          </a:prstGeom>
          <a:solidFill>
            <a:srgbClr val="C25C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1" y="-2"/>
            <a:ext cx="1836949" cy="634848"/>
            <a:chOff x="0" y="-2"/>
            <a:chExt cx="1377891" cy="634701"/>
          </a:xfrm>
          <a:solidFill>
            <a:srgbClr val="FFC000"/>
          </a:solidFill>
        </p:grpSpPr>
        <p:sp>
          <p:nvSpPr>
            <p:cNvPr id="9" name="矩形 8"/>
            <p:cNvSpPr/>
            <p:nvPr/>
          </p:nvSpPr>
          <p:spPr>
            <a:xfrm>
              <a:off x="0" y="0"/>
              <a:ext cx="708343" cy="634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  <p:sp>
          <p:nvSpPr>
            <p:cNvPr id="10" name="直角三角形 9"/>
            <p:cNvSpPr/>
            <p:nvPr/>
          </p:nvSpPr>
          <p:spPr>
            <a:xfrm flipV="1">
              <a:off x="708342" y="-2"/>
              <a:ext cx="669549" cy="634699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11" name="矩形 10"/>
          <p:cNvSpPr/>
          <p:nvPr/>
        </p:nvSpPr>
        <p:spPr>
          <a:xfrm>
            <a:off x="1774727" y="36716"/>
            <a:ext cx="371127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1219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200" b="1" dirty="0" smtClean="0">
                <a:solidFill>
                  <a:sysClr val="window" lastClr="FFFFFF"/>
                </a:solidFill>
                <a:latin typeface="微软雅黑"/>
                <a:ea typeface="微软雅黑"/>
              </a:rPr>
              <a:t>练后反思  方法指导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12" name="图片 13" descr="20070405150846799.jpg"/>
          <p:cNvPicPr>
            <a:picLocks noChangeAspect="1"/>
          </p:cNvPicPr>
          <p:nvPr/>
        </p:nvPicPr>
        <p:blipFill rotWithShape="1">
          <a:blip r:embed="rId6">
            <a:lum contras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888" t="32027" r="14093" b="48723"/>
          <a:stretch/>
        </p:blipFill>
        <p:spPr bwMode="auto">
          <a:xfrm>
            <a:off x="4799062" y="3078870"/>
            <a:ext cx="2098724" cy="7287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/>
          <p:cNvSpPr txBox="1">
            <a:spLocks noChangeArrowheads="1"/>
          </p:cNvSpPr>
          <p:nvPr/>
        </p:nvSpPr>
        <p:spPr bwMode="auto">
          <a:xfrm>
            <a:off x="5375126" y="3688984"/>
            <a:ext cx="1728192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3600" b="1" dirty="0" smtClean="0">
                <a:latin typeface="+mn-ea"/>
                <a:ea typeface="+mn-ea"/>
              </a:rPr>
              <a:t>碱石灰</a:t>
            </a:r>
            <a:endParaRPr lang="zh-CN" altLang="en-US" sz="3600" b="1" dirty="0">
              <a:latin typeface="+mn-ea"/>
              <a:ea typeface="+mn-ea"/>
            </a:endParaRPr>
          </a:p>
        </p:txBody>
      </p:sp>
      <p:cxnSp>
        <p:nvCxnSpPr>
          <p:cNvPr id="5" name="曲线连接符 4"/>
          <p:cNvCxnSpPr/>
          <p:nvPr/>
        </p:nvCxnSpPr>
        <p:spPr>
          <a:xfrm>
            <a:off x="4799062" y="4675020"/>
            <a:ext cx="1049362" cy="174560"/>
          </a:xfrm>
          <a:prstGeom prst="curvedConnector3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5807174" y="4437906"/>
            <a:ext cx="2000869" cy="6610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浓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</a:t>
            </a:r>
            <a:r>
              <a:rPr lang="en-US" altLang="zh-CN" sz="28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·H</a:t>
            </a:r>
            <a:r>
              <a:rPr lang="en-US" altLang="zh-CN" sz="28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endParaRPr lang="zh-CN" altLang="zh-CN" sz="1050" b="1" kern="1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90550" y="1269554"/>
            <a:ext cx="2714205" cy="7375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32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(1)</a:t>
            </a:r>
            <a:r>
              <a:rPr lang="zh-CN" altLang="zh-CN" sz="32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加热浓氨水</a:t>
            </a:r>
            <a:endParaRPr lang="zh-CN" altLang="zh-CN" sz="1100" b="1" kern="100" dirty="0">
              <a:solidFill>
                <a:srgbClr val="FF0000"/>
              </a:solidFill>
              <a:latin typeface="宋体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626448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1000"/>
                                        <p:tgtEl>
                                          <p:spTgt spid="178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13" grpId="0"/>
      <p:bldP spid="14" grpId="0"/>
      <p:bldP spid="15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46534" y="3555226"/>
            <a:ext cx="4697769" cy="6560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>
                <a:solidFill>
                  <a:srgbClr val="0000FF"/>
                </a:solidFill>
                <a:latin typeface="宋体"/>
                <a:ea typeface="华文细黑"/>
                <a:cs typeface="Times New Roman"/>
              </a:rPr>
              <a:t>②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装置：见图乙。</a:t>
            </a:r>
            <a:endParaRPr lang="zh-CN" altLang="zh-CN" sz="2800" b="1" kern="100" dirty="0">
              <a:solidFill>
                <a:srgbClr val="0000FF"/>
              </a:solidFill>
              <a:effectLst/>
              <a:latin typeface="宋体"/>
              <a:cs typeface="Courier New"/>
            </a:endParaRPr>
          </a:p>
        </p:txBody>
      </p:sp>
      <p:pic>
        <p:nvPicPr>
          <p:cNvPr id="9" name="Picture 2" descr="HX22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009" t="-12648" r="-1173" b="12648"/>
          <a:stretch/>
        </p:blipFill>
        <p:spPr bwMode="auto">
          <a:xfrm>
            <a:off x="3630363" y="3080612"/>
            <a:ext cx="2039308" cy="3414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矩形 6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152400" y="742206"/>
            <a:ext cx="11836400" cy="3695700"/>
            <a:chOff x="152400" y="698500"/>
            <a:chExt cx="11836400" cy="3695700"/>
          </a:xfrm>
        </p:grpSpPr>
        <p:graphicFrame>
          <p:nvGraphicFramePr>
            <p:cNvPr id="3" name="对象 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808215210"/>
                </p:ext>
              </p:extLst>
            </p:nvPr>
          </p:nvGraphicFramePr>
          <p:xfrm>
            <a:off x="152400" y="698500"/>
            <a:ext cx="11836400" cy="36957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0183" name="文档" r:id="rId4" imgW="11560607" imgH="3592733" progId="Word.Document.12">
                    <p:embed/>
                  </p:oleObj>
                </mc:Choice>
                <mc:Fallback>
                  <p:oleObj name="文档" r:id="rId4" imgW="11560607" imgH="3592733" progId="Word.Document.12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152400" y="698500"/>
                          <a:ext cx="11836400" cy="36957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" name="矩形 9"/>
            <p:cNvSpPr/>
            <p:nvPr/>
          </p:nvSpPr>
          <p:spPr>
            <a:xfrm>
              <a:off x="7281242" y="1328862"/>
              <a:ext cx="614271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4000" b="1" dirty="0">
                  <a:solidFill>
                    <a:srgbClr val="FF0000"/>
                  </a:solidFill>
                </a:rPr>
                <a:t>⇌</a:t>
              </a:r>
            </a:p>
          </p:txBody>
        </p:sp>
        <p:sp>
          <p:nvSpPr>
            <p:cNvPr id="11" name="矩形 10"/>
            <p:cNvSpPr/>
            <p:nvPr/>
          </p:nvSpPr>
          <p:spPr>
            <a:xfrm>
              <a:off x="9369367" y="1328356"/>
              <a:ext cx="614271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4000" b="1" dirty="0">
                  <a:solidFill>
                    <a:srgbClr val="FF0000"/>
                  </a:solidFill>
                </a:rPr>
                <a:t>⇌</a:t>
              </a:r>
            </a:p>
          </p:txBody>
        </p:sp>
      </p:grpSp>
      <p:sp>
        <p:nvSpPr>
          <p:cNvPr id="8" name="矩形 7"/>
          <p:cNvSpPr/>
          <p:nvPr/>
        </p:nvSpPr>
        <p:spPr>
          <a:xfrm>
            <a:off x="40905" y="1"/>
            <a:ext cx="12190413" cy="634846"/>
          </a:xfrm>
          <a:prstGeom prst="rect">
            <a:avLst/>
          </a:prstGeom>
          <a:solidFill>
            <a:srgbClr val="C25C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1" y="-2"/>
            <a:ext cx="1836949" cy="634848"/>
            <a:chOff x="0" y="-2"/>
            <a:chExt cx="1377891" cy="634701"/>
          </a:xfrm>
          <a:solidFill>
            <a:srgbClr val="FFC000"/>
          </a:solidFill>
        </p:grpSpPr>
        <p:sp>
          <p:nvSpPr>
            <p:cNvPr id="13" name="矩形 12"/>
            <p:cNvSpPr/>
            <p:nvPr/>
          </p:nvSpPr>
          <p:spPr>
            <a:xfrm>
              <a:off x="0" y="0"/>
              <a:ext cx="708343" cy="634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  <p:sp>
          <p:nvSpPr>
            <p:cNvPr id="14" name="直角三角形 13"/>
            <p:cNvSpPr/>
            <p:nvPr/>
          </p:nvSpPr>
          <p:spPr>
            <a:xfrm flipV="1">
              <a:off x="708342" y="-2"/>
              <a:ext cx="669549" cy="634699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15" name="矩形 14"/>
          <p:cNvSpPr/>
          <p:nvPr/>
        </p:nvSpPr>
        <p:spPr>
          <a:xfrm>
            <a:off x="1774727" y="36716"/>
            <a:ext cx="371127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1219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200" b="1" dirty="0" smtClean="0">
                <a:solidFill>
                  <a:sysClr val="window" lastClr="FFFFFF"/>
                </a:solidFill>
                <a:latin typeface="微软雅黑"/>
                <a:ea typeface="微软雅黑"/>
              </a:rPr>
              <a:t>练后反思  方法指导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cxnSp>
        <p:nvCxnSpPr>
          <p:cNvPr id="16" name="曲线连接符 15"/>
          <p:cNvCxnSpPr/>
          <p:nvPr/>
        </p:nvCxnSpPr>
        <p:spPr>
          <a:xfrm flipV="1">
            <a:off x="4855333" y="3909115"/>
            <a:ext cx="814338" cy="240759"/>
          </a:xfrm>
          <a:prstGeom prst="curvedConnector3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5591150" y="3450759"/>
            <a:ext cx="2000869" cy="6610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浓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</a:t>
            </a:r>
            <a:r>
              <a:rPr lang="en-US" altLang="zh-CN" sz="28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·H</a:t>
            </a:r>
            <a:r>
              <a:rPr lang="en-US" altLang="zh-CN" sz="28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endParaRPr lang="zh-CN" altLang="zh-CN" sz="1050" b="1" kern="1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8" name="曲线连接符 17"/>
          <p:cNvCxnSpPr/>
          <p:nvPr/>
        </p:nvCxnSpPr>
        <p:spPr>
          <a:xfrm flipV="1">
            <a:off x="5007733" y="6059398"/>
            <a:ext cx="871449" cy="59429"/>
          </a:xfrm>
          <a:prstGeom prst="curvedConnector3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/>
          <p:cNvSpPr/>
          <p:nvPr/>
        </p:nvSpPr>
        <p:spPr>
          <a:xfrm>
            <a:off x="5858965" y="5643458"/>
            <a:ext cx="3175869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 err="1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CaO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/</a:t>
            </a:r>
            <a:r>
              <a:rPr lang="en-US" altLang="zh-CN" sz="2800" b="1" kern="100" dirty="0" err="1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NaOH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/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碱石灰</a:t>
            </a:r>
            <a:endParaRPr lang="zh-CN" altLang="zh-CN" sz="1050" b="1" kern="1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" name="图片 13" descr="20070405150846799.jpg"/>
          <p:cNvPicPr>
            <a:picLocks noChangeAspect="1"/>
          </p:cNvPicPr>
          <p:nvPr/>
        </p:nvPicPr>
        <p:blipFill rotWithShape="1">
          <a:blip r:embed="rId6">
            <a:lum contras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888" t="32027" r="14093" b="48723"/>
          <a:stretch/>
        </p:blipFill>
        <p:spPr bwMode="auto">
          <a:xfrm>
            <a:off x="5176824" y="4116389"/>
            <a:ext cx="2098724" cy="7287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0"/>
          <p:cNvSpPr txBox="1">
            <a:spLocks noChangeArrowheads="1"/>
          </p:cNvSpPr>
          <p:nvPr/>
        </p:nvSpPr>
        <p:spPr bwMode="auto">
          <a:xfrm>
            <a:off x="5752888" y="4726503"/>
            <a:ext cx="1728192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3600" b="1" dirty="0" smtClean="0">
                <a:latin typeface="+mn-ea"/>
                <a:ea typeface="+mn-ea"/>
              </a:rPr>
              <a:t>碱石灰</a:t>
            </a:r>
            <a:endParaRPr lang="zh-CN" altLang="en-US" sz="3600" b="1" dirty="0">
              <a:latin typeface="+mn-ea"/>
              <a:ea typeface="+mn-ea"/>
            </a:endParaRPr>
          </a:p>
        </p:txBody>
      </p:sp>
      <p:cxnSp>
        <p:nvCxnSpPr>
          <p:cNvPr id="23" name="直接连接符 22"/>
          <p:cNvCxnSpPr/>
          <p:nvPr/>
        </p:nvCxnSpPr>
        <p:spPr>
          <a:xfrm>
            <a:off x="2281042" y="1328356"/>
            <a:ext cx="3816424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>
            <a:off x="7755590" y="2874938"/>
            <a:ext cx="3943540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0088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7" grpId="0"/>
      <p:bldP spid="19" grpId="0"/>
      <p:bldP spid="21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123" name="Picture 3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214" y="2994830"/>
            <a:ext cx="9055702" cy="34048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91055272"/>
              </p:ext>
            </p:extLst>
          </p:nvPr>
        </p:nvGraphicFramePr>
        <p:xfrm>
          <a:off x="622598" y="53926"/>
          <a:ext cx="10858500" cy="3162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210" name="文档" r:id="rId4" imgW="10860490" imgH="3166774" progId="Word.Document.12">
                  <p:embed/>
                </p:oleObj>
              </mc:Choice>
              <mc:Fallback>
                <p:oleObj name="文档" r:id="rId4" imgW="10860490" imgH="3166774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22598" y="53926"/>
                        <a:ext cx="10858500" cy="3162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矩形 10"/>
          <p:cNvSpPr/>
          <p:nvPr/>
        </p:nvSpPr>
        <p:spPr>
          <a:xfrm>
            <a:off x="1990750" y="1446412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白</a:t>
            </a:r>
            <a:endParaRPr lang="zh-CN" altLang="en-US" sz="2800" b="1" kern="100" dirty="0">
              <a:solidFill>
                <a:srgbClr val="0000FF"/>
              </a:solidFill>
              <a:latin typeface="Times New Roman"/>
              <a:ea typeface="华文细黑"/>
              <a:cs typeface="Times New Roman"/>
            </a:endParaRPr>
          </a:p>
        </p:txBody>
      </p:sp>
      <p:pic>
        <p:nvPicPr>
          <p:cNvPr id="89119" name="Picture 3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7094" y="2994448"/>
            <a:ext cx="4235916" cy="5995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9120" name="Picture 3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5858" y="3830572"/>
            <a:ext cx="3908608" cy="5935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9121" name="Picture 3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3198" y="4589455"/>
            <a:ext cx="2046566" cy="386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9122" name="Picture 34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3999" y="5231219"/>
            <a:ext cx="4909599" cy="6195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矩形 8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341740" y="3823499"/>
            <a:ext cx="2339102" cy="6610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en-US" sz="2800" b="1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“深施氮肥”</a:t>
            </a:r>
            <a:endParaRPr lang="zh-CN" altLang="zh-CN" sz="1050" b="1" kern="1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6757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9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9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89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89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0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550590" y="45418"/>
            <a:ext cx="777686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3.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氨气的实验室制法</a:t>
            </a:r>
            <a:endParaRPr lang="zh-CN" altLang="zh-CN" sz="2800" kern="100" dirty="0">
              <a:effectLst/>
              <a:latin typeface="宋体"/>
              <a:cs typeface="Courier New"/>
            </a:endParaRPr>
          </a:p>
        </p:txBody>
      </p:sp>
      <p:pic>
        <p:nvPicPr>
          <p:cNvPr id="88080" name="Picture 16" descr="HX218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33651"/>
            <a:ext cx="4927824" cy="3240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081" name="Picture 17" descr="HX219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3078" y="640066"/>
            <a:ext cx="7229695" cy="5814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7272734" y="4759846"/>
            <a:ext cx="1285191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>
            <a:off x="7293942" y="4437906"/>
            <a:ext cx="3816424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7751390" y="6094090"/>
            <a:ext cx="4421383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190550" y="5290800"/>
            <a:ext cx="2698175" cy="13073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zh-CN" altLang="en-US" sz="2800" b="1" kern="100" dirty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固固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加热型</a:t>
            </a:r>
            <a:endParaRPr lang="en-US" altLang="zh-CN" sz="2800" b="1" kern="100" dirty="0" smtClean="0">
              <a:solidFill>
                <a:srgbClr val="FF0000"/>
              </a:solidFill>
              <a:latin typeface="Times New Roman" panose="02020603050405020304" pitchFamily="18" charset="0"/>
              <a:ea typeface="华文细黑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zh-CN" altLang="en-US" sz="2800" b="1" kern="100" dirty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试管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口向下倾斜</a:t>
            </a:r>
            <a:endParaRPr lang="zh-CN" altLang="zh-CN" sz="1050" b="1" kern="1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2" name="曲线连接符 11"/>
          <p:cNvCxnSpPr/>
          <p:nvPr/>
        </p:nvCxnSpPr>
        <p:spPr>
          <a:xfrm rot="5400000">
            <a:off x="4098032" y="4274840"/>
            <a:ext cx="825996" cy="144016"/>
          </a:xfrm>
          <a:prstGeom prst="curvedConnector3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>
            <a:off x="2666189" y="4653930"/>
            <a:ext cx="3357009" cy="1118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5000"/>
              </a:lnSpc>
              <a:spcAft>
                <a:spcPts val="0"/>
              </a:spcAft>
            </a:pPr>
            <a:r>
              <a:rPr lang="zh-CN" altLang="en-US" sz="2800" b="1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防止与空气对流，</a:t>
            </a:r>
            <a:endParaRPr lang="en-US" altLang="zh-CN" sz="2800" b="1" kern="100" dirty="0" smtClean="0">
              <a:solidFill>
                <a:srgbClr val="FF0000"/>
              </a:solidFill>
              <a:latin typeface="Times New Roman" panose="02020603050405020304" pitchFamily="18" charset="0"/>
              <a:ea typeface="华文细黑"/>
              <a:cs typeface="Times New Roman" panose="02020603050405020304" pitchFamily="18" charset="0"/>
            </a:endParaRPr>
          </a:p>
          <a:p>
            <a:pPr algn="ctr">
              <a:lnSpc>
                <a:spcPct val="125000"/>
              </a:lnSpc>
              <a:spcAft>
                <a:spcPts val="0"/>
              </a:spcAft>
            </a:pPr>
            <a:r>
              <a:rPr lang="zh-CN" altLang="en-US" sz="2800" b="1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收集得到更纯的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NH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3</a:t>
            </a:r>
            <a:endParaRPr lang="zh-CN" altLang="zh-CN" sz="1050" b="1" kern="100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曲线连接符 6"/>
          <p:cNvCxnSpPr/>
          <p:nvPr/>
        </p:nvCxnSpPr>
        <p:spPr>
          <a:xfrm rot="16200000" flipV="1">
            <a:off x="2178623" y="2641712"/>
            <a:ext cx="1826912" cy="254153"/>
          </a:xfrm>
          <a:prstGeom prst="curvedConnector3">
            <a:avLst/>
          </a:prstGeom>
          <a:ln w="349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1588358" y="1286684"/>
            <a:ext cx="2898549" cy="5802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5000"/>
              </a:lnSpc>
              <a:spcAft>
                <a:spcPts val="0"/>
              </a:spcAft>
            </a:pPr>
            <a:r>
              <a:rPr lang="zh-CN" altLang="en-US" sz="2800" b="1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不能用无水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CaCl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2</a:t>
            </a:r>
            <a:endParaRPr lang="zh-CN" altLang="zh-CN" sz="1050" b="1" kern="100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4492848" y="3968924"/>
            <a:ext cx="1008112" cy="216024"/>
          </a:xfrm>
          <a:prstGeom prst="rect">
            <a:avLst/>
          </a:prstGeom>
          <a:solidFill>
            <a:srgbClr val="FF7C8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4498330" y="3967758"/>
            <a:ext cx="1008112" cy="21602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5591150" y="3627815"/>
            <a:ext cx="2339102" cy="954107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algn="ctr">
              <a:spcAft>
                <a:spcPts val="0"/>
              </a:spcAft>
            </a:pPr>
            <a:r>
              <a:rPr lang="zh-CN" altLang="en-US" sz="2800" b="1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湿润的红色</a:t>
            </a:r>
            <a:endParaRPr lang="en-US" altLang="zh-CN" sz="2800" b="1" kern="100" dirty="0" smtClean="0">
              <a:solidFill>
                <a:srgbClr val="FF0000"/>
              </a:solidFill>
              <a:latin typeface="Times New Roman" panose="02020603050405020304" pitchFamily="18" charset="0"/>
              <a:ea typeface="华文细黑"/>
              <a:cs typeface="Times New Roman" panose="02020603050405020304" pitchFamily="18" charset="0"/>
            </a:endParaRPr>
          </a:p>
          <a:p>
            <a:pPr algn="ctr">
              <a:spcAft>
                <a:spcPts val="0"/>
              </a:spcAft>
            </a:pPr>
            <a:r>
              <a:rPr lang="zh-CN" altLang="en-US" sz="2800" b="1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石蕊试纸变蓝</a:t>
            </a:r>
            <a:endParaRPr lang="zh-CN" altLang="zh-CN" sz="1050" b="1" kern="100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9120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88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1000"/>
                                        <p:tgtEl>
                                          <p:spTgt spid="880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6" grpId="0"/>
      <p:bldP spid="15" grpId="0"/>
      <p:bldP spid="9" grpId="0" animBg="1"/>
      <p:bldP spid="17" grpId="0" animBg="1"/>
      <p:bldP spid="18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3" name="Text Box 7"/>
          <p:cNvSpPr txBox="1">
            <a:spLocks noChangeArrowheads="1"/>
          </p:cNvSpPr>
          <p:nvPr/>
        </p:nvSpPr>
        <p:spPr bwMode="auto">
          <a:xfrm>
            <a:off x="3444599" y="4293890"/>
            <a:ext cx="4104456" cy="6177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8850" tIns="54425" rIns="108850" bIns="5442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sz="3300" b="1" dirty="0">
                <a:solidFill>
                  <a:srgbClr val="0000CC"/>
                </a:solidFill>
                <a:latin typeface="Times New Roman" pitchFamily="18" charset="0"/>
                <a:ea typeface="楷体" pitchFamily="49" charset="-122"/>
              </a:rPr>
              <a:t>2NO + O</a:t>
            </a:r>
            <a:r>
              <a:rPr kumimoji="1" lang="en-US" altLang="zh-CN" sz="3300" b="1" baseline="-25000" dirty="0">
                <a:solidFill>
                  <a:srgbClr val="0000CC"/>
                </a:solidFill>
                <a:latin typeface="Times New Roman" pitchFamily="18" charset="0"/>
                <a:ea typeface="楷体" pitchFamily="49" charset="-122"/>
              </a:rPr>
              <a:t>2</a:t>
            </a:r>
            <a:r>
              <a:rPr kumimoji="1" lang="en-US" altLang="zh-CN" sz="3300" b="1" dirty="0">
                <a:solidFill>
                  <a:srgbClr val="0000CC"/>
                </a:solidFill>
                <a:latin typeface="Times New Roman" pitchFamily="18" charset="0"/>
                <a:ea typeface="楷体" pitchFamily="49" charset="-122"/>
              </a:rPr>
              <a:t> == 2NO</a:t>
            </a:r>
            <a:r>
              <a:rPr kumimoji="1" lang="en-US" altLang="zh-CN" sz="3300" b="1" baseline="-25000" dirty="0">
                <a:solidFill>
                  <a:srgbClr val="0000CC"/>
                </a:solidFill>
                <a:latin typeface="Times New Roman" pitchFamily="18" charset="0"/>
                <a:ea typeface="楷体" pitchFamily="49" charset="-122"/>
              </a:rPr>
              <a:t>2</a:t>
            </a:r>
          </a:p>
        </p:txBody>
      </p:sp>
      <p:sp>
        <p:nvSpPr>
          <p:cNvPr id="14344" name="Text Box 8"/>
          <p:cNvSpPr txBox="1">
            <a:spLocks noChangeArrowheads="1"/>
          </p:cNvSpPr>
          <p:nvPr/>
        </p:nvSpPr>
        <p:spPr bwMode="auto">
          <a:xfrm>
            <a:off x="3444598" y="5302002"/>
            <a:ext cx="6761870" cy="6177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8850" tIns="54425" rIns="108850" bIns="5442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sz="3300" b="1">
                <a:solidFill>
                  <a:srgbClr val="0000CC"/>
                </a:solidFill>
                <a:latin typeface="Times New Roman" pitchFamily="18" charset="0"/>
                <a:ea typeface="楷体" pitchFamily="49" charset="-122"/>
              </a:rPr>
              <a:t>3NO</a:t>
            </a:r>
            <a:r>
              <a:rPr kumimoji="1" lang="en-US" altLang="zh-CN" sz="3300" b="1" baseline="-25000">
                <a:solidFill>
                  <a:srgbClr val="0000CC"/>
                </a:solidFill>
                <a:latin typeface="Times New Roman" pitchFamily="18" charset="0"/>
                <a:ea typeface="楷体" pitchFamily="49" charset="-122"/>
              </a:rPr>
              <a:t>2</a:t>
            </a:r>
            <a:r>
              <a:rPr kumimoji="1" lang="en-US" altLang="zh-CN" sz="3300" b="1">
                <a:solidFill>
                  <a:srgbClr val="0000CC"/>
                </a:solidFill>
                <a:latin typeface="Times New Roman" pitchFamily="18" charset="0"/>
                <a:ea typeface="楷体" pitchFamily="49" charset="-122"/>
              </a:rPr>
              <a:t> + H</a:t>
            </a:r>
            <a:r>
              <a:rPr kumimoji="1" lang="en-US" altLang="zh-CN" sz="3300" b="1" baseline="-25000">
                <a:solidFill>
                  <a:srgbClr val="0000CC"/>
                </a:solidFill>
                <a:latin typeface="Times New Roman" pitchFamily="18" charset="0"/>
                <a:ea typeface="楷体" pitchFamily="49" charset="-122"/>
              </a:rPr>
              <a:t>2</a:t>
            </a:r>
            <a:r>
              <a:rPr kumimoji="1" lang="en-US" altLang="zh-CN" sz="3300" b="1">
                <a:solidFill>
                  <a:srgbClr val="0000CC"/>
                </a:solidFill>
                <a:latin typeface="Times New Roman" pitchFamily="18" charset="0"/>
                <a:ea typeface="楷体" pitchFamily="49" charset="-122"/>
              </a:rPr>
              <a:t>O == 2HNO</a:t>
            </a:r>
            <a:r>
              <a:rPr kumimoji="1" lang="en-US" altLang="zh-CN" sz="3300" b="1" baseline="-25000">
                <a:solidFill>
                  <a:srgbClr val="0000CC"/>
                </a:solidFill>
                <a:latin typeface="Times New Roman" pitchFamily="18" charset="0"/>
                <a:ea typeface="楷体" pitchFamily="49" charset="-122"/>
              </a:rPr>
              <a:t>3</a:t>
            </a:r>
            <a:r>
              <a:rPr kumimoji="1" lang="en-US" altLang="zh-CN" sz="3300" b="1">
                <a:solidFill>
                  <a:srgbClr val="0000CC"/>
                </a:solidFill>
                <a:latin typeface="Times New Roman" pitchFamily="18" charset="0"/>
                <a:ea typeface="楷体" pitchFamily="49" charset="-122"/>
              </a:rPr>
              <a:t> + NO </a:t>
            </a:r>
          </a:p>
        </p:txBody>
      </p:sp>
      <p:grpSp>
        <p:nvGrpSpPr>
          <p:cNvPr id="3" name="Group 9"/>
          <p:cNvGrpSpPr>
            <a:grpSpLocks/>
          </p:cNvGrpSpPr>
          <p:nvPr/>
        </p:nvGrpSpPr>
        <p:grpSpPr bwMode="auto">
          <a:xfrm>
            <a:off x="3444598" y="2997746"/>
            <a:ext cx="7403136" cy="1163907"/>
            <a:chOff x="858" y="1834"/>
            <a:chExt cx="3498" cy="733"/>
          </a:xfrm>
        </p:grpSpPr>
        <p:sp>
          <p:nvSpPr>
            <p:cNvPr id="17423" name="Text Box 10"/>
            <p:cNvSpPr txBox="1">
              <a:spLocks noChangeArrowheads="1"/>
            </p:cNvSpPr>
            <p:nvPr/>
          </p:nvSpPr>
          <p:spPr bwMode="auto">
            <a:xfrm>
              <a:off x="858" y="1975"/>
              <a:ext cx="3498" cy="3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en-US" altLang="zh-CN" sz="3300" b="1" dirty="0">
                  <a:solidFill>
                    <a:srgbClr val="0000CC"/>
                  </a:solidFill>
                  <a:latin typeface="Times New Roman" pitchFamily="18" charset="0"/>
                  <a:ea typeface="楷体" pitchFamily="49" charset="-122"/>
                </a:rPr>
                <a:t>4NH</a:t>
              </a:r>
              <a:r>
                <a:rPr kumimoji="1" lang="en-US" altLang="zh-CN" sz="3300" b="1" baseline="-25000" dirty="0">
                  <a:solidFill>
                    <a:srgbClr val="0000CC"/>
                  </a:solidFill>
                  <a:latin typeface="Times New Roman" pitchFamily="18" charset="0"/>
                  <a:ea typeface="楷体" pitchFamily="49" charset="-122"/>
                </a:rPr>
                <a:t>3</a:t>
              </a:r>
              <a:r>
                <a:rPr kumimoji="1" lang="en-US" altLang="zh-CN" sz="3300" b="1" dirty="0">
                  <a:solidFill>
                    <a:srgbClr val="0000CC"/>
                  </a:solidFill>
                  <a:latin typeface="Times New Roman" pitchFamily="18" charset="0"/>
                  <a:ea typeface="楷体" pitchFamily="49" charset="-122"/>
                </a:rPr>
                <a:t> + 5O</a:t>
              </a:r>
              <a:r>
                <a:rPr kumimoji="1" lang="en-US" altLang="zh-CN" sz="3300" b="1" baseline="-25000" dirty="0">
                  <a:solidFill>
                    <a:srgbClr val="0000CC"/>
                  </a:solidFill>
                  <a:latin typeface="Times New Roman" pitchFamily="18" charset="0"/>
                  <a:ea typeface="楷体" pitchFamily="49" charset="-122"/>
                </a:rPr>
                <a:t>2</a:t>
              </a:r>
              <a:r>
                <a:rPr kumimoji="1" lang="en-US" altLang="zh-CN" sz="3300" b="1" dirty="0">
                  <a:solidFill>
                    <a:srgbClr val="0000CC"/>
                  </a:solidFill>
                  <a:latin typeface="Times New Roman" pitchFamily="18" charset="0"/>
                  <a:ea typeface="楷体" pitchFamily="49" charset="-122"/>
                </a:rPr>
                <a:t>              4NO + 6H</a:t>
              </a:r>
              <a:r>
                <a:rPr kumimoji="1" lang="en-US" altLang="zh-CN" sz="3300" b="1" baseline="-25000" dirty="0">
                  <a:solidFill>
                    <a:srgbClr val="0000CC"/>
                  </a:solidFill>
                  <a:latin typeface="Times New Roman" pitchFamily="18" charset="0"/>
                  <a:ea typeface="楷体" pitchFamily="49" charset="-122"/>
                </a:rPr>
                <a:t>2</a:t>
              </a:r>
              <a:r>
                <a:rPr kumimoji="1" lang="en-US" altLang="zh-CN" sz="3300" b="1" dirty="0">
                  <a:solidFill>
                    <a:srgbClr val="0000CC"/>
                  </a:solidFill>
                  <a:latin typeface="Times New Roman" pitchFamily="18" charset="0"/>
                  <a:ea typeface="楷体" pitchFamily="49" charset="-122"/>
                </a:rPr>
                <a:t>O</a:t>
              </a:r>
            </a:p>
          </p:txBody>
        </p:sp>
        <p:grpSp>
          <p:nvGrpSpPr>
            <p:cNvPr id="17424" name="Group 11"/>
            <p:cNvGrpSpPr>
              <a:grpSpLocks/>
            </p:cNvGrpSpPr>
            <p:nvPr/>
          </p:nvGrpSpPr>
          <p:grpSpPr bwMode="auto">
            <a:xfrm>
              <a:off x="1913" y="1834"/>
              <a:ext cx="798" cy="733"/>
              <a:chOff x="2009" y="3552"/>
              <a:chExt cx="798" cy="733"/>
            </a:xfrm>
          </p:grpSpPr>
          <p:sp>
            <p:nvSpPr>
              <p:cNvPr id="17425" name="Line 12"/>
              <p:cNvSpPr>
                <a:spLocks noChangeShapeType="1"/>
              </p:cNvSpPr>
              <p:nvPr/>
            </p:nvSpPr>
            <p:spPr bwMode="auto">
              <a:xfrm flipV="1">
                <a:off x="2009" y="3865"/>
                <a:ext cx="624" cy="0"/>
              </a:xfrm>
              <a:prstGeom prst="line">
                <a:avLst/>
              </a:prstGeom>
              <a:noFill/>
              <a:ln w="44450">
                <a:solidFill>
                  <a:srgbClr val="0000CC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7426" name="Line 13"/>
              <p:cNvSpPr>
                <a:spLocks noChangeShapeType="1"/>
              </p:cNvSpPr>
              <p:nvPr/>
            </p:nvSpPr>
            <p:spPr bwMode="auto">
              <a:xfrm flipV="1">
                <a:off x="2009" y="3913"/>
                <a:ext cx="624" cy="0"/>
              </a:xfrm>
              <a:prstGeom prst="line">
                <a:avLst/>
              </a:prstGeom>
              <a:noFill/>
              <a:ln w="44450">
                <a:solidFill>
                  <a:srgbClr val="0000CC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7427" name="Text Box 14"/>
              <p:cNvSpPr txBox="1">
                <a:spLocks noChangeArrowheads="1"/>
              </p:cNvSpPr>
              <p:nvPr/>
            </p:nvSpPr>
            <p:spPr bwMode="auto">
              <a:xfrm>
                <a:off x="2012" y="3552"/>
                <a:ext cx="795" cy="7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eaLnBrk="1" hangingPunct="1">
                  <a:spcBef>
                    <a:spcPts val="1428"/>
                  </a:spcBef>
                </a:pPr>
                <a:r>
                  <a:rPr kumimoji="1" lang="zh-CN" altLang="en-US" sz="2900" b="1" dirty="0">
                    <a:solidFill>
                      <a:srgbClr val="0000CC"/>
                    </a:solidFill>
                    <a:latin typeface="Times New Roman" pitchFamily="18" charset="0"/>
                    <a:ea typeface="楷体" pitchFamily="49" charset="-122"/>
                  </a:rPr>
                  <a:t>催化剂</a:t>
                </a:r>
              </a:p>
              <a:p>
                <a:pPr eaLnBrk="1" hangingPunct="1">
                  <a:spcBef>
                    <a:spcPts val="1428"/>
                  </a:spcBef>
                </a:pPr>
                <a:r>
                  <a:rPr kumimoji="1" lang="zh-CN" altLang="en-US" sz="2900" b="1" dirty="0">
                    <a:solidFill>
                      <a:srgbClr val="0000CC"/>
                    </a:solidFill>
                    <a:latin typeface="Times New Roman" pitchFamily="18" charset="0"/>
                    <a:ea typeface="楷体" pitchFamily="49" charset="-122"/>
                  </a:rPr>
                  <a:t>    △</a:t>
                </a:r>
              </a:p>
            </p:txBody>
          </p:sp>
        </p:grpSp>
      </p:grpSp>
      <p:grpSp>
        <p:nvGrpSpPr>
          <p:cNvPr id="5" name="Group 15"/>
          <p:cNvGrpSpPr>
            <a:grpSpLocks/>
          </p:cNvGrpSpPr>
          <p:nvPr/>
        </p:nvGrpSpPr>
        <p:grpSpPr bwMode="auto">
          <a:xfrm>
            <a:off x="3472682" y="1701602"/>
            <a:ext cx="5993620" cy="1208367"/>
            <a:chOff x="809" y="1714"/>
            <a:chExt cx="2832" cy="761"/>
          </a:xfrm>
        </p:grpSpPr>
        <p:sp>
          <p:nvSpPr>
            <p:cNvPr id="17417" name="Text Box 16"/>
            <p:cNvSpPr txBox="1">
              <a:spLocks noChangeArrowheads="1"/>
            </p:cNvSpPr>
            <p:nvPr/>
          </p:nvSpPr>
          <p:spPr bwMode="auto">
            <a:xfrm>
              <a:off x="809" y="1888"/>
              <a:ext cx="2832" cy="3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en-US" altLang="zh-CN" sz="3300" b="1" dirty="0">
                  <a:solidFill>
                    <a:srgbClr val="0000CC"/>
                  </a:solidFill>
                  <a:latin typeface="Times New Roman" pitchFamily="18" charset="0"/>
                  <a:ea typeface="楷体" pitchFamily="49" charset="-122"/>
                </a:rPr>
                <a:t>N</a:t>
              </a:r>
              <a:r>
                <a:rPr kumimoji="1" lang="en-US" altLang="zh-CN" sz="3300" b="1" baseline="-25000" dirty="0">
                  <a:solidFill>
                    <a:srgbClr val="0000CC"/>
                  </a:solidFill>
                  <a:latin typeface="Times New Roman" pitchFamily="18" charset="0"/>
                  <a:ea typeface="楷体" pitchFamily="49" charset="-122"/>
                </a:rPr>
                <a:t>2</a:t>
              </a:r>
              <a:r>
                <a:rPr kumimoji="1" lang="en-US" altLang="zh-CN" sz="3300" b="1" dirty="0">
                  <a:solidFill>
                    <a:srgbClr val="0000CC"/>
                  </a:solidFill>
                  <a:latin typeface="Times New Roman" pitchFamily="18" charset="0"/>
                  <a:ea typeface="楷体" pitchFamily="49" charset="-122"/>
                </a:rPr>
                <a:t> +  3H</a:t>
              </a:r>
              <a:r>
                <a:rPr kumimoji="1" lang="en-US" altLang="zh-CN" sz="3300" b="1" baseline="-25000" dirty="0">
                  <a:solidFill>
                    <a:srgbClr val="0000CC"/>
                  </a:solidFill>
                  <a:latin typeface="Times New Roman" pitchFamily="18" charset="0"/>
                  <a:ea typeface="楷体" pitchFamily="49" charset="-122"/>
                </a:rPr>
                <a:t>2</a:t>
              </a:r>
              <a:r>
                <a:rPr kumimoji="1" lang="en-US" altLang="zh-CN" sz="3300" b="1" dirty="0">
                  <a:solidFill>
                    <a:srgbClr val="0000CC"/>
                  </a:solidFill>
                  <a:latin typeface="Times New Roman" pitchFamily="18" charset="0"/>
                  <a:ea typeface="楷体" pitchFamily="49" charset="-122"/>
                </a:rPr>
                <a:t>                  2NH</a:t>
              </a:r>
              <a:r>
                <a:rPr kumimoji="1" lang="en-US" altLang="zh-CN" sz="3300" b="1" baseline="-25000" dirty="0">
                  <a:solidFill>
                    <a:srgbClr val="0000CC"/>
                  </a:solidFill>
                  <a:latin typeface="Times New Roman" pitchFamily="18" charset="0"/>
                  <a:ea typeface="楷体" pitchFamily="49" charset="-122"/>
                </a:rPr>
                <a:t>3</a:t>
              </a:r>
            </a:p>
          </p:txBody>
        </p:sp>
        <p:sp>
          <p:nvSpPr>
            <p:cNvPr id="17418" name="Text Box 17"/>
            <p:cNvSpPr txBox="1">
              <a:spLocks noChangeArrowheads="1"/>
            </p:cNvSpPr>
            <p:nvPr/>
          </p:nvSpPr>
          <p:spPr bwMode="auto">
            <a:xfrm>
              <a:off x="1476" y="1714"/>
              <a:ext cx="1178" cy="7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kumimoji="1" lang="zh-CN" altLang="en-US" sz="2900" b="1" dirty="0">
                  <a:solidFill>
                    <a:srgbClr val="0000CC"/>
                  </a:solidFill>
                  <a:latin typeface="Times New Roman" pitchFamily="18" charset="0"/>
                  <a:ea typeface="楷体" pitchFamily="49" charset="-122"/>
                </a:rPr>
                <a:t>高温高压</a:t>
              </a:r>
            </a:p>
            <a:p>
              <a:pPr algn="ctr" eaLnBrk="1" hangingPunct="1">
                <a:spcBef>
                  <a:spcPct val="50000"/>
                </a:spcBef>
              </a:pPr>
              <a:r>
                <a:rPr kumimoji="1" lang="zh-CN" altLang="en-US" sz="2900" b="1" dirty="0">
                  <a:solidFill>
                    <a:srgbClr val="0000CC"/>
                  </a:solidFill>
                  <a:latin typeface="Times New Roman" pitchFamily="18" charset="0"/>
                  <a:ea typeface="楷体" pitchFamily="49" charset="-122"/>
                </a:rPr>
                <a:t>催化剂 </a:t>
              </a:r>
            </a:p>
          </p:txBody>
        </p:sp>
        <p:sp>
          <p:nvSpPr>
            <p:cNvPr id="17419" name="Line 18"/>
            <p:cNvSpPr>
              <a:spLocks noChangeShapeType="1"/>
            </p:cNvSpPr>
            <p:nvPr/>
          </p:nvSpPr>
          <p:spPr bwMode="auto">
            <a:xfrm flipV="1">
              <a:off x="1749" y="2069"/>
              <a:ext cx="680" cy="0"/>
            </a:xfrm>
            <a:prstGeom prst="line">
              <a:avLst/>
            </a:prstGeom>
            <a:noFill/>
            <a:ln w="38100">
              <a:solidFill>
                <a:srgbClr val="0000C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420" name="Line 19"/>
            <p:cNvSpPr>
              <a:spLocks noChangeShapeType="1"/>
            </p:cNvSpPr>
            <p:nvPr/>
          </p:nvSpPr>
          <p:spPr bwMode="auto">
            <a:xfrm flipV="1">
              <a:off x="1749" y="2114"/>
              <a:ext cx="680" cy="0"/>
            </a:xfrm>
            <a:prstGeom prst="line">
              <a:avLst/>
            </a:prstGeom>
            <a:noFill/>
            <a:ln w="38100">
              <a:solidFill>
                <a:srgbClr val="0000C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421" name="Line 20"/>
            <p:cNvSpPr>
              <a:spLocks noChangeShapeType="1"/>
            </p:cNvSpPr>
            <p:nvPr/>
          </p:nvSpPr>
          <p:spPr bwMode="auto">
            <a:xfrm>
              <a:off x="1749" y="2114"/>
              <a:ext cx="136" cy="46"/>
            </a:xfrm>
            <a:prstGeom prst="line">
              <a:avLst/>
            </a:prstGeom>
            <a:noFill/>
            <a:ln w="38100" cap="sq">
              <a:solidFill>
                <a:srgbClr val="0000CC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7422" name="Line 21"/>
            <p:cNvSpPr>
              <a:spLocks noChangeShapeType="1"/>
            </p:cNvSpPr>
            <p:nvPr/>
          </p:nvSpPr>
          <p:spPr bwMode="auto">
            <a:xfrm>
              <a:off x="2293" y="2013"/>
              <a:ext cx="136" cy="48"/>
            </a:xfrm>
            <a:prstGeom prst="line">
              <a:avLst/>
            </a:prstGeom>
            <a:noFill/>
            <a:ln w="38100" cap="sq">
              <a:solidFill>
                <a:srgbClr val="0000CC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sp>
        <p:nvSpPr>
          <p:cNvPr id="14358" name="Text Box 22"/>
          <p:cNvSpPr txBox="1">
            <a:spLocks noChangeArrowheads="1"/>
          </p:cNvSpPr>
          <p:nvPr/>
        </p:nvSpPr>
        <p:spPr bwMode="auto">
          <a:xfrm>
            <a:off x="406574" y="693490"/>
            <a:ext cx="5717030" cy="6639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8850" tIns="54425" rIns="108850" bIns="5442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36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工业合成硝酸</a:t>
            </a:r>
            <a:r>
              <a:rPr lang="zh-CN" altLang="en-US" sz="36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的</a:t>
            </a:r>
            <a:r>
              <a:rPr lang="zh-CN" altLang="en-US" sz="36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化学</a:t>
            </a:r>
            <a:r>
              <a:rPr lang="zh-CN" altLang="en-US" sz="36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原理</a:t>
            </a:r>
            <a:r>
              <a:rPr lang="zh-CN" altLang="en-US" sz="36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</a:p>
        </p:txBody>
      </p:sp>
      <p:sp>
        <p:nvSpPr>
          <p:cNvPr id="23" name="矩形 22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6" name="曲线连接符 5"/>
          <p:cNvCxnSpPr/>
          <p:nvPr/>
        </p:nvCxnSpPr>
        <p:spPr>
          <a:xfrm flipV="1">
            <a:off x="6757321" y="2909969"/>
            <a:ext cx="1223781" cy="311667"/>
          </a:xfrm>
          <a:prstGeom prst="curvedConnector3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7935376" y="2565698"/>
            <a:ext cx="570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Pt</a:t>
            </a:r>
            <a:endParaRPr lang="zh-CN" altLang="en-US" sz="32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8" name="曲线连接符 27"/>
          <p:cNvCxnSpPr/>
          <p:nvPr/>
        </p:nvCxnSpPr>
        <p:spPr>
          <a:xfrm flipV="1">
            <a:off x="6613407" y="1701602"/>
            <a:ext cx="935648" cy="907006"/>
          </a:xfrm>
          <a:prstGeom prst="curvedConnector3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7549055" y="1381289"/>
            <a:ext cx="21050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铁</a:t>
            </a:r>
            <a:r>
              <a:rPr lang="en-US" altLang="zh-CN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zh-CN" altLang="en-US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铁触媒</a:t>
            </a:r>
            <a:r>
              <a:rPr lang="en-US" altLang="zh-CN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CN" altLang="en-US" sz="32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60965" y="1980923"/>
            <a:ext cx="29979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</a:t>
            </a:r>
            <a:r>
              <a:rPr lang="zh-CN" altLang="en-US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工业合成氨：</a:t>
            </a:r>
            <a:endParaRPr lang="zh-CN" altLang="en-US" sz="32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34566" y="3205059"/>
            <a:ext cx="34099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</a:t>
            </a:r>
            <a:r>
              <a:rPr lang="zh-CN" altLang="en-US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氨的催化氧化：</a:t>
            </a:r>
            <a:endParaRPr lang="zh-CN" altLang="en-US" sz="32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838183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3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3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43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43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43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43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43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43" grpId="0"/>
      <p:bldP spid="14344" grpId="0"/>
      <p:bldP spid="14358" grpId="0"/>
      <p:bldP spid="7" grpId="0"/>
      <p:bldP spid="30" grpId="0"/>
      <p:bldP spid="10" grpId="0"/>
      <p:bldP spid="32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29053963"/>
              </p:ext>
            </p:extLst>
          </p:nvPr>
        </p:nvGraphicFramePr>
        <p:xfrm>
          <a:off x="181260" y="131614"/>
          <a:ext cx="11899900" cy="2578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216" name="文档" r:id="rId3" imgW="11924582" imgH="2573528" progId="Word.Document.12">
                  <p:embed/>
                </p:oleObj>
              </mc:Choice>
              <mc:Fallback>
                <p:oleObj name="文档" r:id="rId3" imgW="11924582" imgH="2573528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81260" y="131614"/>
                        <a:ext cx="11899900" cy="2578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矩形 2"/>
          <p:cNvSpPr/>
          <p:nvPr/>
        </p:nvSpPr>
        <p:spPr>
          <a:xfrm>
            <a:off x="5346009" y="972761"/>
            <a:ext cx="59503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zh-CN" sz="32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红</a:t>
            </a:r>
            <a:endParaRPr lang="zh-CN" altLang="en-US" sz="3200" b="1" kern="100" dirty="0">
              <a:solidFill>
                <a:srgbClr val="0000FF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7999188" y="972811"/>
            <a:ext cx="59503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zh-CN" sz="32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蓝</a:t>
            </a:r>
            <a:endParaRPr lang="zh-CN" altLang="en-US" sz="3200" b="1" kern="100" dirty="0">
              <a:solidFill>
                <a:srgbClr val="0000FF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3428776" y="909514"/>
            <a:ext cx="827014" cy="64807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2702520" y="1836907"/>
            <a:ext cx="647484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32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NH</a:t>
            </a:r>
            <a:r>
              <a:rPr lang="en-US" altLang="zh-CN" sz="32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4</a:t>
            </a:r>
            <a:r>
              <a:rPr lang="en-US" altLang="zh-CN" sz="3200" b="1" kern="100" baseline="30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+</a:t>
            </a:r>
            <a:r>
              <a:rPr lang="en-US" altLang="zh-CN" sz="32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 + OH</a:t>
            </a:r>
            <a:r>
              <a:rPr lang="en-US" altLang="zh-CN" sz="3200" b="1" kern="100" baseline="30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-</a:t>
            </a:r>
            <a:r>
              <a:rPr lang="en-US" altLang="zh-CN" sz="32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(</a:t>
            </a:r>
            <a:r>
              <a:rPr lang="zh-CN" altLang="en-US" sz="32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较浓</a:t>
            </a:r>
            <a:r>
              <a:rPr lang="en-US" altLang="zh-CN" sz="32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) === NH</a:t>
            </a:r>
            <a:r>
              <a:rPr lang="en-US" altLang="zh-CN" sz="32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3</a:t>
            </a:r>
            <a:r>
              <a:rPr lang="en-US" altLang="zh-CN" sz="32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  <a:sym typeface="Symbol"/>
              </a:rPr>
              <a:t></a:t>
            </a:r>
            <a:r>
              <a:rPr lang="en-US" altLang="zh-CN" sz="32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 + H</a:t>
            </a:r>
            <a:r>
              <a:rPr lang="en-US" altLang="zh-CN" sz="32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2</a:t>
            </a:r>
            <a:r>
              <a:rPr lang="en-US" altLang="zh-CN" sz="32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O</a:t>
            </a:r>
            <a:endParaRPr lang="zh-CN" altLang="en-US" sz="3200" b="1" kern="100" dirty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9" name="等腰三角形 8"/>
          <p:cNvSpPr/>
          <p:nvPr/>
        </p:nvSpPr>
        <p:spPr>
          <a:xfrm>
            <a:off x="6239222" y="1773610"/>
            <a:ext cx="252028" cy="261610"/>
          </a:xfrm>
          <a:prstGeom prst="triangle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0" y="2637706"/>
            <a:ext cx="12194933" cy="4220294"/>
            <a:chOff x="0" y="2637706"/>
            <a:chExt cx="12194933" cy="4220294"/>
          </a:xfrm>
        </p:grpSpPr>
        <p:sp>
          <p:nvSpPr>
            <p:cNvPr id="5" name="矩形 4"/>
            <p:cNvSpPr/>
            <p:nvPr/>
          </p:nvSpPr>
          <p:spPr>
            <a:xfrm>
              <a:off x="0" y="6663993"/>
              <a:ext cx="12194933" cy="194007"/>
            </a:xfrm>
            <a:prstGeom prst="rect">
              <a:avLst/>
            </a:prstGeom>
            <a:solidFill>
              <a:srgbClr val="F4B183"/>
            </a:solidFill>
            <a:ln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zh-CN" altLang="en-US" kern="100" dirty="0">
                <a:solidFill>
                  <a:srgbClr val="0000CC"/>
                </a:solidFill>
                <a:latin typeface="Times New Roman" panose="02020603050405020304" pitchFamily="18" charset="0"/>
                <a:ea typeface="华文细黑" panose="02010600040101010101" pitchFamily="2" charset="-122"/>
                <a:cs typeface="Times New Roman" panose="02020603050405020304" pitchFamily="18" charset="0"/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0" t="32790" r="2725" b="5535"/>
            <a:stretch/>
          </p:blipFill>
          <p:spPr>
            <a:xfrm>
              <a:off x="694606" y="2637706"/>
              <a:ext cx="10873208" cy="4141126"/>
            </a:xfrm>
            <a:prstGeom prst="rect">
              <a:avLst/>
            </a:prstGeom>
          </p:spPr>
        </p:pic>
        <p:sp>
          <p:nvSpPr>
            <p:cNvPr id="10" name="矩形 9"/>
            <p:cNvSpPr/>
            <p:nvPr/>
          </p:nvSpPr>
          <p:spPr>
            <a:xfrm>
              <a:off x="1315770" y="3647559"/>
              <a:ext cx="1467068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3600" b="1" kern="100" dirty="0" err="1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/>
                  <a:ea typeface="华文细黑"/>
                  <a:cs typeface="Times New Roman"/>
                </a:rPr>
                <a:t>NaOH</a:t>
              </a:r>
              <a:endParaRPr lang="zh-CN" altLang="en-US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11" name="椭圆 10"/>
          <p:cNvSpPr/>
          <p:nvPr/>
        </p:nvSpPr>
        <p:spPr>
          <a:xfrm>
            <a:off x="5941044" y="1709986"/>
            <a:ext cx="827014" cy="64807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4394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6" grpId="0" animBg="1"/>
      <p:bldP spid="8" grpId="0"/>
      <p:bldP spid="9" grpId="0" animBg="1"/>
      <p:bldP spid="11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537890" y="726936"/>
            <a:ext cx="11010769" cy="5909310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1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.(1)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现有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 mol·L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1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的氨水，则该溶液中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·H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浓度是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 mol·L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1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吗？为什么？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lvl="0" algn="just">
              <a:lnSpc>
                <a:spcPct val="150000"/>
              </a:lnSpc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答案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不是。溶液中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NH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NH 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NH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·H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O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的浓度和为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1 </a:t>
            </a:r>
            <a:r>
              <a:rPr lang="en-US" altLang="zh-CN" sz="2800" b="1" kern="100" dirty="0" err="1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mol·L</a:t>
            </a:r>
            <a:r>
              <a:rPr lang="zh-CN" altLang="zh-CN" sz="2800" b="1" kern="100" baseline="300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b="1" kern="100" baseline="300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1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。注意：通常认为氨水中的溶质是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NH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b="1" kern="100" dirty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(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为什么蘸有浓氨水和浓盐酸的两支玻璃棒靠近时会产生白烟？蘸有浓氨水和浓硫酸的两支玻璃棒靠近时是否也产生白烟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？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答案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浓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氨水和浓盐酸均有挥发性，挥发出来的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NH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HCl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在空气中相遇，化合生成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NH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Cl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固体小颗粒，即为白烟。浓硫酸没有挥发性，故不可能形成白烟</a:t>
            </a:r>
            <a:r>
              <a:rPr lang="zh-CN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b="1" kern="100" dirty="0">
              <a:solidFill>
                <a:srgbClr val="FF0000"/>
              </a:solidFill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84907583"/>
              </p:ext>
            </p:extLst>
          </p:nvPr>
        </p:nvGraphicFramePr>
        <p:xfrm>
          <a:off x="5387826" y="2136563"/>
          <a:ext cx="427038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0071" name="文档" r:id="rId3" imgW="424881" imgH="684654" progId="Word.Document.12">
                  <p:embed/>
                </p:oleObj>
              </mc:Choice>
              <mc:Fallback>
                <p:oleObj name="文档" r:id="rId3" imgW="424881" imgH="684654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387826" y="2136563"/>
                        <a:ext cx="427038" cy="685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矩形 3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1" name="文本框 3"/>
          <p:cNvSpPr txBox="1"/>
          <p:nvPr/>
        </p:nvSpPr>
        <p:spPr bwMode="auto">
          <a:xfrm>
            <a:off x="478582" y="261442"/>
            <a:ext cx="2213745" cy="615696"/>
          </a:xfrm>
          <a:prstGeom prst="rect">
            <a:avLst/>
          </a:prstGeom>
          <a:noFill/>
        </p:spPr>
        <p:txBody>
          <a:bodyPr lIns="121898" tIns="60948" rIns="121898" bIns="60948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9pPr>
          </a:lstStyle>
          <a:p>
            <a:pPr lvl="0"/>
            <a:r>
              <a:rPr lang="zh-CN" altLang="en-US" sz="3200" b="1" dirty="0">
                <a:solidFill>
                  <a:schemeClr val="accent6">
                    <a:lumMod val="75000"/>
                  </a:schemeClr>
                </a:solidFill>
                <a:latin typeface="+mj-ea"/>
                <a:ea typeface="+mj-ea"/>
                <a:cs typeface="+mn-cs"/>
              </a:rPr>
              <a:t>深度思考</a:t>
            </a:r>
          </a:p>
        </p:txBody>
      </p:sp>
    </p:spTree>
    <p:extLst>
      <p:ext uri="{BB962C8B-B14F-4D97-AF65-F5344CB8AC3E}">
        <p14:creationId xmlns:p14="http://schemas.microsoft.com/office/powerpoint/2010/main" val="1506757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697506" y="909514"/>
            <a:ext cx="11230348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固态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受热变成气体，气体遇冷又变为固态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；固态碘受热变成蒸气，蒸气遇冷又变成固态碘，这两种现象的本质是否相同？请说明判断的理由。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答案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不相同。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NH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Cl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固体受热分解生成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NH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HCl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，发生了化学变化；固态碘受热升华成为碘蒸气，是物理变化</a:t>
            </a:r>
            <a:r>
              <a:rPr lang="zh-CN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b="1" kern="100" dirty="0">
              <a:solidFill>
                <a:srgbClr val="FF0000"/>
              </a:solidFill>
              <a:latin typeface="宋体"/>
              <a:cs typeface="Courier New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6757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476062" y="-162098"/>
            <a:ext cx="11163760" cy="1980261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氮的氧化物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氮有多种价态的氧化物：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5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等。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完成下表中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的比较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：</a:t>
            </a:r>
            <a:endParaRPr lang="zh-CN" altLang="zh-CN" sz="1050" kern="100" dirty="0">
              <a:latin typeface="宋体"/>
              <a:cs typeface="Courier New"/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3823495"/>
              </p:ext>
            </p:extLst>
          </p:nvPr>
        </p:nvGraphicFramePr>
        <p:xfrm>
          <a:off x="910630" y="1917626"/>
          <a:ext cx="10369153" cy="2560320"/>
        </p:xfrm>
        <a:graphic>
          <a:graphicData uri="http://schemas.openxmlformats.org/drawingml/2006/table">
            <a:tbl>
              <a:tblPr/>
              <a:tblGrid>
                <a:gridCol w="1198415"/>
                <a:gridCol w="2388932"/>
                <a:gridCol w="3390903"/>
                <a:gridCol w="3390903"/>
              </a:tblGrid>
              <a:tr h="588445"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 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NO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NO</a:t>
                      </a:r>
                      <a:r>
                        <a:rPr lang="en-US" sz="2800" kern="100" baseline="-250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2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88445">
                <a:tc rowSpan="3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物理性质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颜色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b="1" u="sng" kern="100" dirty="0">
                          <a:solidFill>
                            <a:srgbClr val="FF0000"/>
                          </a:solidFill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无色</a:t>
                      </a:r>
                      <a:endParaRPr lang="zh-CN" sz="2800" b="1" kern="100" dirty="0">
                        <a:solidFill>
                          <a:srgbClr val="FF0000"/>
                        </a:solidFill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b="1" u="sng" kern="100">
                          <a:solidFill>
                            <a:srgbClr val="FF0000"/>
                          </a:solidFill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红棕色</a:t>
                      </a:r>
                      <a:endParaRPr lang="zh-CN" sz="2800" b="1" kern="100">
                        <a:solidFill>
                          <a:srgbClr val="FF0000"/>
                        </a:solidFill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8844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毒性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b="1" u="sng" kern="100" dirty="0">
                          <a:solidFill>
                            <a:srgbClr val="FF0000"/>
                          </a:solidFill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有毒</a:t>
                      </a:r>
                      <a:endParaRPr lang="zh-CN" sz="2800" b="1" kern="100" dirty="0">
                        <a:solidFill>
                          <a:srgbClr val="FF0000"/>
                        </a:solidFill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b="1" u="sng" kern="100">
                          <a:solidFill>
                            <a:srgbClr val="FF0000"/>
                          </a:solidFill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有毒</a:t>
                      </a:r>
                      <a:endParaRPr lang="zh-CN" sz="2800" b="1" kern="100">
                        <a:solidFill>
                          <a:srgbClr val="FF0000"/>
                        </a:solidFill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1092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2800" kern="100" dirty="0" smtClean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水</a:t>
                      </a:r>
                      <a:r>
                        <a:rPr lang="zh-CN" sz="2800" kern="100" dirty="0" smtClean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溶性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b="1" kern="100" dirty="0">
                          <a:solidFill>
                            <a:srgbClr val="FF0000"/>
                          </a:solidFill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不</a:t>
                      </a:r>
                      <a:r>
                        <a:rPr lang="zh-CN" sz="2800" b="1" kern="100" dirty="0" smtClean="0">
                          <a:solidFill>
                            <a:srgbClr val="FF0000"/>
                          </a:solidFill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溶</a:t>
                      </a:r>
                      <a:r>
                        <a:rPr lang="zh-CN" altLang="en-US" sz="2800" b="1" kern="100" dirty="0" smtClean="0">
                          <a:solidFill>
                            <a:srgbClr val="FF0000"/>
                          </a:solidFill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与水</a:t>
                      </a:r>
                      <a:endParaRPr lang="zh-CN" sz="2800" b="1" kern="100" dirty="0">
                        <a:solidFill>
                          <a:srgbClr val="FF0000"/>
                        </a:solidFill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b="1" kern="100" dirty="0" smtClean="0">
                          <a:solidFill>
                            <a:srgbClr val="FF0000"/>
                          </a:solidFill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能</a:t>
                      </a:r>
                      <a:r>
                        <a:rPr lang="zh-CN" altLang="en-US" sz="2800" b="1" kern="100" dirty="0" smtClean="0">
                          <a:solidFill>
                            <a:srgbClr val="FF0000"/>
                          </a:solidFill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溶且能与水反应</a:t>
                      </a:r>
                      <a:endParaRPr lang="zh-CN" sz="2800" b="1" kern="100" dirty="0">
                        <a:solidFill>
                          <a:srgbClr val="FF0000"/>
                        </a:solidFill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7166115"/>
              </p:ext>
            </p:extLst>
          </p:nvPr>
        </p:nvGraphicFramePr>
        <p:xfrm>
          <a:off x="910630" y="4497214"/>
          <a:ext cx="10369152" cy="2288272"/>
        </p:xfrm>
        <a:graphic>
          <a:graphicData uri="http://schemas.openxmlformats.org/drawingml/2006/table">
            <a:tbl>
              <a:tblPr/>
              <a:tblGrid>
                <a:gridCol w="1186036"/>
                <a:gridCol w="2414364"/>
                <a:gridCol w="3384376"/>
                <a:gridCol w="3384376"/>
              </a:tblGrid>
              <a:tr h="1008112"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化学性质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与</a:t>
                      </a:r>
                      <a:r>
                        <a:rPr lang="en-US" sz="28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O</a:t>
                      </a:r>
                      <a:r>
                        <a:rPr lang="en-US" sz="2800" kern="100" baseline="-250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2</a:t>
                      </a: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反应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b="1" kern="100" dirty="0">
                          <a:solidFill>
                            <a:srgbClr val="0000FF"/>
                          </a:solidFill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2NO</a:t>
                      </a:r>
                      <a:r>
                        <a:rPr lang="zh-CN" sz="2800" b="1" kern="100" dirty="0">
                          <a:solidFill>
                            <a:srgbClr val="0000FF"/>
                          </a:solidFill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＋</a:t>
                      </a:r>
                      <a:r>
                        <a:rPr lang="en-US" sz="2800" b="1" kern="100" dirty="0">
                          <a:solidFill>
                            <a:srgbClr val="0000FF"/>
                          </a:solidFill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O</a:t>
                      </a:r>
                      <a:r>
                        <a:rPr lang="en-US" sz="2800" b="1" kern="100" baseline="-25000" dirty="0">
                          <a:solidFill>
                            <a:srgbClr val="0000FF"/>
                          </a:solidFill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2</a:t>
                      </a:r>
                      <a:r>
                        <a:rPr lang="en-US" sz="2800" b="1" kern="100" spc="-80" dirty="0">
                          <a:solidFill>
                            <a:srgbClr val="0000FF"/>
                          </a:solidFill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==</a:t>
                      </a:r>
                      <a:r>
                        <a:rPr lang="en-US" sz="2800" b="1" kern="100" dirty="0">
                          <a:solidFill>
                            <a:srgbClr val="0000FF"/>
                          </a:solidFill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=2NO</a:t>
                      </a:r>
                      <a:r>
                        <a:rPr lang="en-US" sz="2800" b="1" kern="100" baseline="-25000" dirty="0">
                          <a:solidFill>
                            <a:srgbClr val="0000FF"/>
                          </a:solidFill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2</a:t>
                      </a:r>
                      <a:endParaRPr lang="zh-CN" sz="2800" b="1" kern="100" dirty="0">
                        <a:solidFill>
                          <a:srgbClr val="0000FF"/>
                        </a:solidFill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>
                          <a:effectLst/>
                          <a:latin typeface="宋体"/>
                          <a:ea typeface="华文细黑"/>
                          <a:cs typeface="宋体"/>
                        </a:rPr>
                        <a:t> 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</a:tr>
              <a:tr h="93610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与</a:t>
                      </a:r>
                      <a:r>
                        <a:rPr lang="en-US" sz="28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H</a:t>
                      </a:r>
                      <a:r>
                        <a:rPr lang="en-US" sz="2800" kern="100" baseline="-250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2</a:t>
                      </a:r>
                      <a:r>
                        <a:rPr lang="en-US" sz="28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O</a:t>
                      </a: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反应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 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b="1" kern="100" dirty="0">
                          <a:solidFill>
                            <a:srgbClr val="0000FF"/>
                          </a:solidFill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3NO</a:t>
                      </a:r>
                      <a:r>
                        <a:rPr lang="en-US" sz="2800" b="1" kern="100" baseline="-25000" dirty="0">
                          <a:solidFill>
                            <a:srgbClr val="0000FF"/>
                          </a:solidFill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2</a:t>
                      </a:r>
                      <a:r>
                        <a:rPr lang="zh-CN" sz="2800" b="1" kern="100" dirty="0">
                          <a:solidFill>
                            <a:srgbClr val="0000FF"/>
                          </a:solidFill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＋</a:t>
                      </a:r>
                      <a:r>
                        <a:rPr lang="en-US" sz="2800" b="1" kern="100" dirty="0">
                          <a:solidFill>
                            <a:srgbClr val="0000FF"/>
                          </a:solidFill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H</a:t>
                      </a:r>
                      <a:r>
                        <a:rPr lang="en-US" sz="2800" b="1" kern="100" baseline="-25000" dirty="0">
                          <a:solidFill>
                            <a:srgbClr val="0000FF"/>
                          </a:solidFill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2</a:t>
                      </a:r>
                      <a:r>
                        <a:rPr lang="en-US" sz="2800" b="1" kern="100" dirty="0">
                          <a:solidFill>
                            <a:srgbClr val="0000FF"/>
                          </a:solidFill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O</a:t>
                      </a:r>
                      <a:r>
                        <a:rPr lang="en-US" sz="2800" b="1" kern="100" spc="-80" dirty="0" smtClean="0">
                          <a:solidFill>
                            <a:srgbClr val="0000FF"/>
                          </a:solidFill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==</a:t>
                      </a:r>
                      <a:r>
                        <a:rPr lang="en-US" sz="2800" b="1" kern="100" dirty="0" smtClean="0">
                          <a:solidFill>
                            <a:srgbClr val="0000FF"/>
                          </a:solidFill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=</a:t>
                      </a:r>
                    </a:p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b="1" kern="100" dirty="0" smtClean="0">
                          <a:solidFill>
                            <a:srgbClr val="0000FF"/>
                          </a:solidFill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2HNO</a:t>
                      </a:r>
                      <a:r>
                        <a:rPr lang="en-US" sz="2800" b="1" kern="100" baseline="-25000" dirty="0" smtClean="0">
                          <a:solidFill>
                            <a:srgbClr val="0000FF"/>
                          </a:solidFill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3</a:t>
                      </a:r>
                      <a:r>
                        <a:rPr lang="zh-CN" sz="2800" b="1" kern="100" dirty="0">
                          <a:solidFill>
                            <a:srgbClr val="0000FF"/>
                          </a:solidFill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＋</a:t>
                      </a:r>
                      <a:r>
                        <a:rPr lang="en-US" sz="2800" b="1" kern="100" dirty="0">
                          <a:solidFill>
                            <a:srgbClr val="0000FF"/>
                          </a:solidFill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NO</a:t>
                      </a:r>
                      <a:endParaRPr lang="zh-CN" sz="2800" b="1" kern="100" dirty="0">
                        <a:solidFill>
                          <a:srgbClr val="0000FF"/>
                        </a:solidFill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" name="矩形 1"/>
          <p:cNvSpPr/>
          <p:nvPr/>
        </p:nvSpPr>
        <p:spPr>
          <a:xfrm>
            <a:off x="5735166" y="2757230"/>
            <a:ext cx="864096" cy="432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9030642" y="2757776"/>
            <a:ext cx="1169020" cy="432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5826694" y="3356140"/>
            <a:ext cx="759868" cy="432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216950" y="3350186"/>
            <a:ext cx="759868" cy="432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5407346" y="3940588"/>
            <a:ext cx="1623964" cy="432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183438" y="3940588"/>
            <a:ext cx="2880320" cy="432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4765154" y="4841270"/>
            <a:ext cx="2880320" cy="432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7942014" y="5687442"/>
            <a:ext cx="2880320" cy="10248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496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5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3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65487" y="794172"/>
            <a:ext cx="11457851" cy="3453253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题组一　氨与铵盐的性质及应用</a:t>
            </a: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关于氨的下列叙述中，错误的是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氨易液化，因此可用来作制冷剂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氨溶解于水显弱碱性，因此可使酚酞溶液变为红色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氨气遇到浓盐酸、硫酸都会发生反应，产生白烟现象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氨气可被氯气氧化生成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，同时还可能产生白烟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现象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911755" y="1210246"/>
            <a:ext cx="518091" cy="81817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just">
              <a:lnSpc>
                <a:spcPct val="150000"/>
              </a:lnSpc>
            </a:pPr>
            <a:r>
              <a:rPr lang="en-US" altLang="zh-CN" sz="36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C</a:t>
            </a:r>
            <a:endParaRPr lang="zh-CN" altLang="zh-CN" sz="3600" b="1" kern="100" dirty="0">
              <a:solidFill>
                <a:srgbClr val="FF0000"/>
              </a:solidFill>
              <a:latin typeface="宋体"/>
              <a:cs typeface="Courier New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8544774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9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9046952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2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9524988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3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997888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4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0456500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15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096055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6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1459002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8878536" y="3061043"/>
            <a:ext cx="59663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>
                <a:solidFill>
                  <a:srgbClr val="FF0000"/>
                </a:solidFill>
              </a:rPr>
              <a:t>×</a:t>
            </a:r>
            <a:endParaRPr lang="zh-CN" altLang="en-US" sz="3200" b="1" dirty="0">
              <a:solidFill>
                <a:srgbClr val="FF0000"/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8937426" y="3658012"/>
            <a:ext cx="46679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dirty="0">
                <a:solidFill>
                  <a:srgbClr val="FF0000"/>
                </a:solidFill>
              </a:rPr>
              <a:t>√</a:t>
            </a:r>
          </a:p>
        </p:txBody>
      </p:sp>
      <p:sp>
        <p:nvSpPr>
          <p:cNvPr id="19" name="矩形 18"/>
          <p:cNvSpPr/>
          <p:nvPr/>
        </p:nvSpPr>
        <p:spPr>
          <a:xfrm>
            <a:off x="766614" y="4293890"/>
            <a:ext cx="444692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3Cl</a:t>
            </a:r>
            <a:r>
              <a:rPr lang="en-US" altLang="zh-CN" sz="32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2</a:t>
            </a:r>
            <a:r>
              <a:rPr lang="en-US" altLang="zh-CN" sz="32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+2NH</a:t>
            </a:r>
            <a:r>
              <a:rPr lang="en-US" altLang="zh-CN" sz="32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3</a:t>
            </a:r>
            <a:r>
              <a:rPr lang="en-US" altLang="zh-CN" sz="32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==N</a:t>
            </a:r>
            <a:r>
              <a:rPr lang="en-US" altLang="zh-CN" sz="32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2</a:t>
            </a:r>
            <a:r>
              <a:rPr lang="en-US" altLang="zh-CN" sz="32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+6HCl</a:t>
            </a:r>
            <a:endParaRPr lang="zh-CN" altLang="en-US" sz="3200" b="1" dirty="0">
              <a:solidFill>
                <a:srgbClr val="FF0000"/>
              </a:solidFill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5308777" y="4293890"/>
            <a:ext cx="365483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HCl+NH</a:t>
            </a:r>
            <a:r>
              <a:rPr lang="en-US" altLang="zh-CN" sz="32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3</a:t>
            </a:r>
            <a:r>
              <a:rPr lang="en-US" altLang="zh-CN" sz="32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==NH</a:t>
            </a:r>
            <a:r>
              <a:rPr lang="en-US" altLang="zh-CN" sz="32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4</a:t>
            </a:r>
            <a:r>
              <a:rPr lang="en-US" altLang="zh-CN" sz="32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Cl</a:t>
            </a:r>
            <a:endParaRPr lang="zh-CN" altLang="en-US" sz="3200" b="1" dirty="0">
              <a:solidFill>
                <a:srgbClr val="FF0000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951709" y="4941962"/>
            <a:ext cx="773578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用蘸有浓氨水的玻璃棒检验</a:t>
            </a:r>
            <a:r>
              <a:rPr lang="en-US" altLang="zh-CN" sz="32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Cl</a:t>
            </a:r>
            <a:r>
              <a:rPr lang="en-US" altLang="zh-CN" sz="3200" b="1" kern="100" baseline="-25000" dirty="0" smtClean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2</a:t>
            </a:r>
            <a:r>
              <a:rPr lang="zh-CN" altLang="en-US" sz="32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泄露的管道</a:t>
            </a:r>
            <a:endParaRPr lang="zh-CN" altLang="en-US" sz="3200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7122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7" grpId="0"/>
      <p:bldP spid="18" grpId="0"/>
      <p:bldP spid="19" grpId="0"/>
      <p:bldP spid="20" grpId="0"/>
      <p:bldP spid="21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50264" y="189434"/>
            <a:ext cx="12140150" cy="5940063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下列说法中正确的是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所有铵盐受热均可以分解，但产物不一定有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铵盐分解不一定产生氨气，如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NH</a:t>
            </a:r>
            <a:r>
              <a:rPr lang="en-US" altLang="zh-CN" sz="2800" b="1" kern="100" baseline="-250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b="1" kern="100" baseline="-250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在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400</a:t>
            </a:r>
            <a:r>
              <a:rPr lang="en-US" altLang="zh-CN" sz="2800" b="1" kern="100" dirty="0">
                <a:solidFill>
                  <a:srgbClr val="0000FF"/>
                </a:solidFill>
                <a:latin typeface="宋体"/>
                <a:ea typeface="华文细黑"/>
                <a:cs typeface="Times New Roman"/>
              </a:rPr>
              <a:t>℃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以上分解生成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N</a:t>
            </a:r>
            <a:r>
              <a:rPr lang="en-US" altLang="zh-CN" sz="2800" b="1" kern="100" baseline="-250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b="1" kern="100" baseline="-250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b="1" kern="100" baseline="-25000" dirty="0" smtClean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O</a:t>
            </a:r>
          </a:p>
          <a:p>
            <a:pPr algn="just">
              <a:lnSpc>
                <a:spcPct val="150000"/>
              </a:lnSpc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B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加热可除去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中的少量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NaHCO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在盛有硫酸亚铁铵</a:t>
            </a:r>
            <a:r>
              <a:rPr lang="en-US" altLang="zh-CN" sz="2800" kern="100" dirty="0"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[(NH</a:t>
            </a:r>
            <a:r>
              <a:rPr lang="en-US" altLang="zh-CN" sz="2800" kern="100" baseline="-25000" dirty="0"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4</a:t>
            </a:r>
            <a:r>
              <a:rPr lang="en-US" altLang="zh-CN" sz="2800" kern="100" dirty="0"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)</a:t>
            </a:r>
            <a:r>
              <a:rPr lang="en-US" altLang="zh-CN" sz="2800" kern="100" baseline="-25000" dirty="0"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2</a:t>
            </a:r>
            <a:r>
              <a:rPr lang="en-US" altLang="zh-CN" sz="2800" kern="100" dirty="0"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Fe(SO</a:t>
            </a:r>
            <a:r>
              <a:rPr lang="en-US" altLang="zh-CN" sz="2800" kern="100" baseline="-25000" dirty="0"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4</a:t>
            </a:r>
            <a:r>
              <a:rPr lang="en-US" altLang="zh-CN" sz="2800" kern="100" dirty="0"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)</a:t>
            </a:r>
            <a:r>
              <a:rPr lang="en-US" altLang="zh-CN" sz="2800" kern="100" baseline="-25000" dirty="0"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2</a:t>
            </a:r>
            <a:r>
              <a:rPr lang="en-US" altLang="zh-CN" sz="2800" kern="100" dirty="0"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]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溶液的试管中，滴加少量</a:t>
            </a:r>
            <a:r>
              <a:rPr lang="en-US" altLang="zh-CN" sz="2800" kern="100" dirty="0" err="1" smtClean="0">
                <a:latin typeface="Times New Roman"/>
                <a:ea typeface="华文细黑"/>
                <a:cs typeface="Courier New"/>
              </a:rPr>
              <a:t>NaOH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溶液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，在试管口用湿润的红色石蕊试纸检验，试纸变蓝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Fe</a:t>
            </a:r>
            <a:r>
              <a:rPr lang="en-US" altLang="zh-CN" sz="2800" b="1" kern="100" baseline="300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b="1" kern="100" baseline="300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比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NH</a:t>
            </a:r>
            <a:r>
              <a:rPr lang="en-US" altLang="zh-CN" sz="2800" b="1" kern="100" baseline="-250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b="1" kern="100" baseline="300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+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更易结合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OH</a:t>
            </a:r>
            <a:r>
              <a:rPr lang="zh-CN" altLang="zh-CN" sz="2800" b="1" kern="100" baseline="300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，因而加入少量</a:t>
            </a:r>
            <a:r>
              <a:rPr lang="en-US" altLang="zh-CN" sz="2800" b="1" kern="100" dirty="0" err="1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NaOH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不会产生</a:t>
            </a:r>
            <a:r>
              <a:rPr lang="en-US" altLang="zh-CN" sz="28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NH</a:t>
            </a:r>
            <a:r>
              <a:rPr lang="en-US" altLang="zh-CN" sz="2800" b="1" kern="100" baseline="-25000" dirty="0" smtClean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3</a:t>
            </a:r>
            <a:endParaRPr lang="en-US" altLang="zh-CN" sz="2800" kern="100" dirty="0" smtClean="0">
              <a:latin typeface="Times New Roman"/>
              <a:ea typeface="华文细黑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D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铵盐都易溶于水，其水溶液均呈酸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性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NH</a:t>
            </a:r>
            <a:r>
              <a:rPr lang="en-US" altLang="zh-CN" sz="2800" b="1" kern="100" baseline="-25000" dirty="0" smtClean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HCO</a:t>
            </a:r>
            <a:r>
              <a:rPr lang="en-US" altLang="zh-CN" sz="2800" b="1" kern="100" baseline="-25000" dirty="0" smtClean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(NH</a:t>
            </a:r>
            <a:r>
              <a:rPr lang="en-US" altLang="zh-CN" sz="2800" b="1" kern="100" baseline="-250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)</a:t>
            </a:r>
            <a:r>
              <a:rPr lang="en-US" altLang="zh-CN" sz="2800" b="1" kern="100" baseline="-250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S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等溶液均呈</a:t>
            </a:r>
            <a:r>
              <a:rPr lang="zh-CN" altLang="zh-CN" sz="28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碱性</a:t>
            </a:r>
            <a:endParaRPr lang="zh-CN" altLang="zh-CN" sz="2800" b="1" kern="100" dirty="0">
              <a:solidFill>
                <a:srgbClr val="0000FF"/>
              </a:solidFill>
              <a:latin typeface="宋体"/>
              <a:cs typeface="Courier New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862958" y="82686"/>
            <a:ext cx="554960" cy="8988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just">
              <a:lnSpc>
                <a:spcPct val="150000"/>
              </a:lnSpc>
            </a:pPr>
            <a:r>
              <a:rPr lang="en-US" altLang="zh-CN" sz="40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A</a:t>
            </a:r>
            <a:endParaRPr lang="zh-CN" altLang="zh-CN" sz="4000" b="1" kern="100" dirty="0">
              <a:solidFill>
                <a:srgbClr val="FF0000"/>
              </a:solidFill>
              <a:latin typeface="宋体"/>
              <a:cs typeface="Courier New"/>
            </a:endParaRPr>
          </a:p>
        </p:txBody>
      </p:sp>
      <p:sp>
        <p:nvSpPr>
          <p:cNvPr id="5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8544774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6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9046952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8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9524988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9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997888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0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0456500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11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096055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2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1459002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8831510" y="4717164"/>
            <a:ext cx="3403496" cy="6568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CH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COONH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宋体"/>
                <a:cs typeface="Courier New"/>
              </a:rPr>
              <a:t>(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宋体"/>
                <a:cs typeface="Courier New"/>
              </a:rPr>
              <a:t>中性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宋体"/>
                <a:cs typeface="Courier New"/>
              </a:rPr>
              <a:t>)</a:t>
            </a:r>
            <a:endParaRPr lang="zh-CN" altLang="zh-CN" sz="2800" b="1" kern="100" baseline="-25000" dirty="0">
              <a:solidFill>
                <a:srgbClr val="FF0000"/>
              </a:solidFill>
              <a:latin typeface="宋体"/>
              <a:cs typeface="Courier New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6545307" y="4717164"/>
            <a:ext cx="2286203" cy="6568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just">
              <a:lnSpc>
                <a:spcPct val="150000"/>
              </a:lnSpc>
            </a:pP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NH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Cl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宋体"/>
                <a:cs typeface="Courier New"/>
              </a:rPr>
              <a:t>(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宋体"/>
                <a:cs typeface="Courier New"/>
              </a:rPr>
              <a:t>酸性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宋体"/>
                <a:cs typeface="Courier New"/>
              </a:rPr>
              <a:t>)</a:t>
            </a:r>
            <a:endParaRPr lang="en-US" altLang="zh-CN" sz="2800" b="1" kern="100" dirty="0" smtClean="0">
              <a:solidFill>
                <a:srgbClr val="FF0000"/>
              </a:solidFill>
              <a:latin typeface="Times New Roman"/>
              <a:ea typeface="华文细黑"/>
              <a:cs typeface="Courier New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6343328" y="5355426"/>
            <a:ext cx="2488182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(NH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)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S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宋体"/>
                <a:cs typeface="Courier New"/>
              </a:rPr>
              <a:t>(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宋体"/>
                <a:cs typeface="Courier New"/>
              </a:rPr>
              <a:t>碱性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宋体"/>
                <a:cs typeface="Courier New"/>
              </a:rPr>
              <a:t>)</a:t>
            </a:r>
            <a:endParaRPr lang="zh-CN" altLang="zh-CN" sz="2800" b="1" kern="100" baseline="-25000" dirty="0">
              <a:solidFill>
                <a:srgbClr val="FF0000"/>
              </a:solidFill>
              <a:latin typeface="宋体"/>
              <a:cs typeface="Courier New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9241332" y="2839863"/>
            <a:ext cx="827014" cy="64807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8160604" y="3411210"/>
            <a:ext cx="3695242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just">
              <a:lnSpc>
                <a:spcPct val="150000"/>
              </a:lnSpc>
            </a:pP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浓</a:t>
            </a:r>
            <a:r>
              <a:rPr lang="en-US" altLang="zh-CN" sz="2800" b="1" kern="100" dirty="0" err="1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NaOH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溶液，且加热</a:t>
            </a:r>
            <a:endParaRPr lang="en-US" altLang="zh-CN" sz="2800" b="1" kern="100" dirty="0" smtClean="0">
              <a:solidFill>
                <a:srgbClr val="FF0000"/>
              </a:solidFill>
              <a:latin typeface="Times New Roman"/>
              <a:ea typeface="华文细黑"/>
              <a:cs typeface="Courier New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5858608" y="2277666"/>
            <a:ext cx="59663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>
                <a:solidFill>
                  <a:srgbClr val="FF0000"/>
                </a:solidFill>
              </a:rPr>
              <a:t>×</a:t>
            </a:r>
            <a:endParaRPr lang="zh-CN" altLang="en-US" sz="3200" b="1" dirty="0">
              <a:solidFill>
                <a:srgbClr val="FF0000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7823398" y="909514"/>
            <a:ext cx="46679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dirty="0">
                <a:solidFill>
                  <a:srgbClr val="FF0000"/>
                </a:solidFill>
              </a:rPr>
              <a:t>√</a:t>
            </a:r>
          </a:p>
        </p:txBody>
      </p:sp>
      <p:sp>
        <p:nvSpPr>
          <p:cNvPr id="20" name="矩形 19"/>
          <p:cNvSpPr/>
          <p:nvPr/>
        </p:nvSpPr>
        <p:spPr>
          <a:xfrm>
            <a:off x="7535366" y="3565099"/>
            <a:ext cx="59663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>
                <a:solidFill>
                  <a:srgbClr val="FF0000"/>
                </a:solidFill>
              </a:rPr>
              <a:t>×</a:t>
            </a:r>
            <a:endParaRPr lang="zh-CN" altLang="en-US" sz="3200" b="1" dirty="0">
              <a:solidFill>
                <a:srgbClr val="FF0000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6023198" y="4941962"/>
            <a:ext cx="59663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>
                <a:solidFill>
                  <a:srgbClr val="FF0000"/>
                </a:solidFill>
              </a:rPr>
              <a:t>×</a:t>
            </a:r>
            <a:endParaRPr lang="zh-CN" altLang="en-US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7868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4" grpId="0"/>
      <p:bldP spid="15" grpId="0"/>
      <p:bldP spid="16" grpId="0"/>
      <p:bldP spid="3" grpId="0" animBg="1"/>
      <p:bldP spid="17" grpId="0"/>
      <p:bldP spid="18" grpId="0"/>
      <p:bldP spid="19" grpId="0"/>
      <p:bldP spid="20" grpId="0"/>
      <p:bldP spid="21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57143" y="981522"/>
            <a:ext cx="11210671" cy="4001071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3.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下列关于氨水的说法中，不正确的是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氨水和液氨不同，氨水是混合物，液氨是纯净物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氨水中物质的量浓度最大的粒子是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·H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水除外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氨水显弱碱性，是弱电解质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在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 mol·L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1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氨水中，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·H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NH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的物质的量浓度之和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为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    1 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mol·L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kern="100" baseline="30000" dirty="0" smtClean="0">
                <a:latin typeface="Times New Roman"/>
                <a:ea typeface="华文细黑"/>
                <a:cs typeface="Courier New"/>
              </a:rPr>
              <a:t>1</a:t>
            </a: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816996"/>
              </p:ext>
            </p:extLst>
          </p:nvPr>
        </p:nvGraphicFramePr>
        <p:xfrm>
          <a:off x="6336290" y="3648721"/>
          <a:ext cx="501650" cy="71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3183" name="文档" r:id="rId3" imgW="502237" imgH="710666" progId="Word.Document.12">
                  <p:embed/>
                </p:oleObj>
              </mc:Choice>
              <mc:Fallback>
                <p:oleObj name="文档" r:id="rId3" imgW="502237" imgH="710666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336290" y="3648721"/>
                        <a:ext cx="501650" cy="711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矩形 11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2564754" y="308048"/>
            <a:ext cx="11163300" cy="942304"/>
            <a:chOff x="422693" y="3822849"/>
            <a:chExt cx="11163300" cy="727497"/>
          </a:xfrm>
        </p:grpSpPr>
        <p:graphicFrame>
          <p:nvGraphicFramePr>
            <p:cNvPr id="14" name="对象 1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178172957"/>
                </p:ext>
              </p:extLst>
            </p:nvPr>
          </p:nvGraphicFramePr>
          <p:xfrm>
            <a:off x="422693" y="3918248"/>
            <a:ext cx="11163300" cy="63209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3184" name="文档" r:id="rId5" imgW="11186532" imgH="747153" progId="Word.Document.12">
                    <p:embed/>
                  </p:oleObj>
                </mc:Choice>
                <mc:Fallback>
                  <p:oleObj name="文档" r:id="rId5" imgW="11186532" imgH="747153" progId="Word.Document.12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422693" y="3918248"/>
                          <a:ext cx="11163300" cy="63209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5" name="矩形 14"/>
            <p:cNvSpPr/>
            <p:nvPr/>
          </p:nvSpPr>
          <p:spPr>
            <a:xfrm>
              <a:off x="2134766" y="3822851"/>
              <a:ext cx="614271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4000" b="1" dirty="0">
                  <a:solidFill>
                    <a:srgbClr val="0000FF"/>
                  </a:solidFill>
                </a:rPr>
                <a:t>⇌</a:t>
              </a:r>
            </a:p>
          </p:txBody>
        </p:sp>
        <p:sp>
          <p:nvSpPr>
            <p:cNvPr id="16" name="矩形 15"/>
            <p:cNvSpPr/>
            <p:nvPr/>
          </p:nvSpPr>
          <p:spPr>
            <a:xfrm>
              <a:off x="4278400" y="3822849"/>
              <a:ext cx="614271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4000" b="1" dirty="0">
                  <a:solidFill>
                    <a:srgbClr val="0000FF"/>
                  </a:solidFill>
                </a:rPr>
                <a:t>⇌</a:t>
              </a:r>
            </a:p>
          </p:txBody>
        </p:sp>
      </p:grpSp>
      <p:sp>
        <p:nvSpPr>
          <p:cNvPr id="17" name="矩形 16"/>
          <p:cNvSpPr/>
          <p:nvPr/>
        </p:nvSpPr>
        <p:spPr>
          <a:xfrm>
            <a:off x="8255446" y="1713796"/>
            <a:ext cx="46679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dirty="0">
                <a:solidFill>
                  <a:srgbClr val="FF0000"/>
                </a:solidFill>
              </a:rPr>
              <a:t>√</a:t>
            </a:r>
          </a:p>
        </p:txBody>
      </p:sp>
      <p:sp>
        <p:nvSpPr>
          <p:cNvPr id="19" name="矩形 18"/>
          <p:cNvSpPr/>
          <p:nvPr/>
        </p:nvSpPr>
        <p:spPr>
          <a:xfrm>
            <a:off x="8722240" y="2349674"/>
            <a:ext cx="46679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dirty="0">
                <a:solidFill>
                  <a:srgbClr val="FF0000"/>
                </a:solidFill>
              </a:rPr>
              <a:t>√</a:t>
            </a:r>
          </a:p>
        </p:txBody>
      </p:sp>
      <p:sp>
        <p:nvSpPr>
          <p:cNvPr id="20" name="矩形 19"/>
          <p:cNvSpPr/>
          <p:nvPr/>
        </p:nvSpPr>
        <p:spPr>
          <a:xfrm>
            <a:off x="2206774" y="4378092"/>
            <a:ext cx="46679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dirty="0">
                <a:solidFill>
                  <a:srgbClr val="FF0000"/>
                </a:solidFill>
              </a:rPr>
              <a:t>√</a:t>
            </a:r>
          </a:p>
        </p:txBody>
      </p:sp>
      <p:sp>
        <p:nvSpPr>
          <p:cNvPr id="21" name="矩形 20"/>
          <p:cNvSpPr/>
          <p:nvPr/>
        </p:nvSpPr>
        <p:spPr>
          <a:xfrm>
            <a:off x="4994512" y="3062501"/>
            <a:ext cx="59663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>
                <a:solidFill>
                  <a:srgbClr val="FF0000"/>
                </a:solidFill>
              </a:rPr>
              <a:t>×</a:t>
            </a:r>
            <a:endParaRPr lang="zh-CN" altLang="en-US" sz="3200" b="1" dirty="0">
              <a:solidFill>
                <a:srgbClr val="FF0000"/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5529821" y="3069754"/>
            <a:ext cx="6470041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000" b="1" dirty="0" smtClean="0">
                <a:solidFill>
                  <a:srgbClr val="FF0000"/>
                </a:solidFill>
              </a:rPr>
              <a:t>氨水是混合物，</a:t>
            </a:r>
            <a:r>
              <a:rPr lang="en-US" altLang="zh-CN" sz="30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 </a:t>
            </a:r>
            <a:r>
              <a:rPr lang="en-US" altLang="zh-CN" sz="30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NH</a:t>
            </a:r>
            <a:r>
              <a:rPr lang="en-US" altLang="zh-CN" sz="30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30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·H</a:t>
            </a:r>
            <a:r>
              <a:rPr lang="en-US" altLang="zh-CN" sz="30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30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O</a:t>
            </a:r>
            <a:r>
              <a:rPr lang="zh-CN" altLang="en-US" sz="30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才是电解质</a:t>
            </a:r>
            <a:endParaRPr lang="zh-CN" altLang="en-US" sz="3000" b="1" dirty="0">
              <a:solidFill>
                <a:srgbClr val="FF0000"/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6635623" y="875606"/>
            <a:ext cx="554960" cy="8988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just">
              <a:lnSpc>
                <a:spcPct val="150000"/>
              </a:lnSpc>
            </a:pPr>
            <a:r>
              <a:rPr lang="en-US" altLang="zh-CN" sz="40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C</a:t>
            </a:r>
            <a:endParaRPr lang="zh-CN" altLang="zh-CN" sz="4000" b="1" kern="100" dirty="0">
              <a:solidFill>
                <a:srgbClr val="FF0000"/>
              </a:solidFill>
              <a:latin typeface="宋体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943337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9" grpId="0"/>
      <p:bldP spid="20" grpId="0"/>
      <p:bldP spid="21" grpId="0"/>
      <p:bldP spid="22" grpId="0"/>
      <p:bldP spid="18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544028" y="1657488"/>
            <a:ext cx="11053228" cy="3139297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20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4.(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氢化铵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与氯化铵的结构相似，写出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反应的化学方程式：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用浓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溶液处理过的舞台幕布下不易着火，其原因是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062758" y="2762558"/>
            <a:ext cx="533062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NH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</a:rPr>
              <a:t>4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H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H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</a:rPr>
              <a:t>2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O</a:t>
            </a:r>
            <a:r>
              <a:rPr lang="en-US" altLang="zh-CN" sz="2800" b="1" kern="100" spc="-80" dirty="0">
                <a:solidFill>
                  <a:srgbClr val="FF0000"/>
                </a:solidFill>
                <a:latin typeface="Times New Roman"/>
                <a:ea typeface="华文细黑"/>
              </a:rPr>
              <a:t>==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=NH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</a:rPr>
              <a:t>3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·H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</a:rPr>
              <a:t>2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O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H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</a:rPr>
              <a:t>2</a:t>
            </a:r>
            <a:r>
              <a:rPr lang="en-US" altLang="zh-CN" sz="2800" b="1" kern="100" dirty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↑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681906" y="4058702"/>
            <a:ext cx="772519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解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吸热，使温度降低，且产生的气体隔绝了空气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9876828" y="3444538"/>
            <a:ext cx="156164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NH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</a:rPr>
              <a:t>4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Cl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分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7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8544774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9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9046952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0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9524988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1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997888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2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0456500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13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096055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4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1459002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494806" y="1574275"/>
            <a:ext cx="6238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+1</a:t>
            </a:r>
            <a:endParaRPr lang="zh-CN" altLang="en-US" sz="32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048820" y="1557586"/>
            <a:ext cx="5261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endParaRPr lang="zh-CN" altLang="en-US" sz="32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698130" y="2349674"/>
            <a:ext cx="5261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endParaRPr lang="zh-CN" altLang="en-US" sz="3200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358902" y="2358385"/>
            <a:ext cx="6238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+1</a:t>
            </a:r>
            <a:endParaRPr lang="zh-CN" altLang="en-US" sz="3200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497444" y="2358385"/>
            <a:ext cx="3898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CN" altLang="en-US" sz="3200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1709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6" grpId="0"/>
      <p:bldP spid="2" grpId="0"/>
      <p:bldP spid="15" grpId="0"/>
      <p:bldP spid="16" grpId="0"/>
      <p:bldP spid="18" grpId="0"/>
      <p:bldP spid="19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550590" y="405458"/>
            <a:ext cx="10943790" cy="2062079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题组二　有关喷泉实验的考查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5.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喷泉实验是中学化学的一个重要性质实验，也是一种自然现象。其产生原因是存在压强差。试根据下图，回答下列问题：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pic>
        <p:nvPicPr>
          <p:cNvPr id="172034" name="Picture 2" descr="GD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8439" y="2620973"/>
            <a:ext cx="7568090" cy="34011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8544774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5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9046952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6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9524988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7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997888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9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0456500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10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096055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1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11459002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29709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492251" y="405458"/>
            <a:ext cx="11275398" cy="5164466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(1)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图甲为化学教学中所用的喷泉实验装置。在烧瓶中充满干燥气体，胶头滴管及烧杯中盛有液体。下列组合中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不可能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形成喷泉的是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________(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填字母，下同。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A.HCl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 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			B.O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C.NH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 			D.CO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NaOH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液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在图乙的锥形瓶中，分别加入足量的下列物质，反应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后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zh-CN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可能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产生喷泉的是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________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A.Cu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与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稀盐酸</a:t>
            </a:r>
            <a:r>
              <a:rPr lang="en-US" altLang="zh-CN" sz="2800" kern="100" dirty="0" smtClean="0">
                <a:latin typeface="Times New Roman"/>
                <a:ea typeface="华文细黑"/>
                <a:cs typeface="Times New Roman"/>
              </a:rPr>
              <a:t>                  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B.NaHCO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NaOH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C.CaCO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与稀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硫酸</a:t>
            </a:r>
            <a:r>
              <a:rPr lang="en-US" altLang="zh-CN" sz="2800" kern="100" dirty="0" smtClean="0">
                <a:latin typeface="Times New Roman"/>
                <a:ea typeface="华文细黑"/>
                <a:cs typeface="Times New Roman"/>
              </a:rPr>
              <a:t>            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D.NH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HCO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与稀盐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酸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029246" y="1487319"/>
            <a:ext cx="49244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B</a:t>
            </a:r>
            <a:endParaRPr lang="zh-CN" altLang="en-US" sz="3600" b="1" kern="100" dirty="0">
              <a:solidFill>
                <a:srgbClr val="FF0000"/>
              </a:solidFill>
              <a:latin typeface="Times New Roman"/>
              <a:cs typeface="Times New Roman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920931" y="3719567"/>
            <a:ext cx="51809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D</a:t>
            </a:r>
            <a:endParaRPr lang="zh-CN" altLang="en-US" sz="3600" b="1" kern="100" dirty="0">
              <a:solidFill>
                <a:srgbClr val="FF0000"/>
              </a:solidFill>
              <a:latin typeface="Times New Roman"/>
              <a:ea typeface="华文细黑"/>
            </a:endParaRPr>
          </a:p>
        </p:txBody>
      </p:sp>
      <p:sp>
        <p:nvSpPr>
          <p:cNvPr id="5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8544774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6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9046952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7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9524988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9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997888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0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0456500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11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096055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2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1459002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20953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4" name="Picture 2" descr="GD3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70" r="41341"/>
          <a:stretch/>
        </p:blipFill>
        <p:spPr bwMode="auto">
          <a:xfrm>
            <a:off x="9623598" y="2230051"/>
            <a:ext cx="2448272" cy="43680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矩形 14"/>
          <p:cNvSpPr/>
          <p:nvPr/>
        </p:nvSpPr>
        <p:spPr>
          <a:xfrm>
            <a:off x="3070870" y="5520928"/>
            <a:ext cx="6681636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200" b="1" kern="100" dirty="0" smtClean="0">
                <a:solidFill>
                  <a:srgbClr val="FF0000"/>
                </a:solidFill>
                <a:latin typeface="Times New Roman"/>
                <a:ea typeface="华文细黑"/>
              </a:rPr>
              <a:t>产生</a:t>
            </a:r>
            <a:r>
              <a:rPr lang="en-US" altLang="zh-CN" sz="3200" b="1" kern="100" dirty="0" smtClean="0">
                <a:solidFill>
                  <a:srgbClr val="FF0000"/>
                </a:solidFill>
                <a:latin typeface="Times New Roman"/>
                <a:ea typeface="华文细黑"/>
              </a:rPr>
              <a:t>CO</a:t>
            </a:r>
            <a:r>
              <a:rPr lang="en-US" altLang="zh-CN" sz="32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</a:rPr>
              <a:t>2</a:t>
            </a:r>
            <a:r>
              <a:rPr lang="zh-CN" altLang="en-US" sz="3200" b="1" kern="100" dirty="0" smtClean="0">
                <a:solidFill>
                  <a:srgbClr val="FF0000"/>
                </a:solidFill>
                <a:latin typeface="Times New Roman"/>
                <a:ea typeface="华文细黑"/>
              </a:rPr>
              <a:t>气体，使锥形瓶内压强增大</a:t>
            </a:r>
            <a:endParaRPr lang="en-US" altLang="zh-CN" sz="3200" b="1" kern="100" dirty="0" smtClean="0">
              <a:solidFill>
                <a:srgbClr val="FF0000"/>
              </a:solidFill>
              <a:latin typeface="Times New Roman"/>
              <a:ea typeface="华文细黑"/>
            </a:endParaRPr>
          </a:p>
          <a:p>
            <a:pPr algn="ctr"/>
            <a:r>
              <a:rPr lang="zh-CN" altLang="en-US" sz="3200" b="1" kern="100" dirty="0" smtClean="0">
                <a:solidFill>
                  <a:srgbClr val="FF0000"/>
                </a:solidFill>
                <a:latin typeface="Times New Roman"/>
                <a:ea typeface="华文细黑"/>
              </a:rPr>
              <a:t>形成喷泉</a:t>
            </a:r>
            <a:endParaRPr lang="zh-CN" altLang="en-US" sz="3200" b="1" kern="100" dirty="0">
              <a:solidFill>
                <a:srgbClr val="FF0000"/>
              </a:solidFill>
              <a:latin typeface="Times New Roman"/>
              <a:ea typeface="华文细黑"/>
            </a:endParaRPr>
          </a:p>
        </p:txBody>
      </p:sp>
    </p:spTree>
    <p:extLst>
      <p:ext uri="{BB962C8B-B14F-4D97-AF65-F5344CB8AC3E}">
        <p14:creationId xmlns:p14="http://schemas.microsoft.com/office/powerpoint/2010/main" val="1287081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15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432943" y="942632"/>
            <a:ext cx="9545939" cy="4647402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(3)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在图乙的锥形瓶外放一水槽，锥形瓶中加入酒精，水槽中加入冷水后，再加入足量的下列物质，结果也产生了喷泉。水槽中加入的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物质</a:t>
            </a:r>
            <a:r>
              <a:rPr lang="zh-CN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不可能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________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浓硫酸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			B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生石灰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硝酸铵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			D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烧碱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(4)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城市中常见的人造喷泉及火山爆发原理与上述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________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装置的原理相似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latin typeface="宋体"/>
              <a:cs typeface="Courier New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5375127" y="2277666"/>
            <a:ext cx="57606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C</a:t>
            </a:r>
            <a:endParaRPr lang="zh-CN" altLang="en-US" sz="3600" b="1" kern="100" dirty="0">
              <a:solidFill>
                <a:srgbClr val="FF0000"/>
              </a:solidFill>
              <a:latin typeface="Times New Roman"/>
              <a:ea typeface="华文细黑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8687494" y="4149874"/>
            <a:ext cx="6463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36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乙</a:t>
            </a:r>
            <a:endParaRPr lang="zh-CN" altLang="en-US" sz="3600" b="1" kern="100" dirty="0">
              <a:solidFill>
                <a:srgbClr val="FF0000"/>
              </a:solidFill>
              <a:latin typeface="Times New Roman"/>
              <a:ea typeface="华文细黑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2025977" y="3645818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</a:rPr>
              <a:t>溶解吸热</a:t>
            </a:r>
            <a:endParaRPr lang="zh-CN" altLang="en-US" sz="2800" b="1" kern="100" dirty="0">
              <a:solidFill>
                <a:srgbClr val="FF0000"/>
              </a:solidFill>
              <a:latin typeface="Times New Roman"/>
              <a:ea typeface="华文细黑"/>
            </a:endParaRPr>
          </a:p>
        </p:txBody>
      </p:sp>
      <p:pic>
        <p:nvPicPr>
          <p:cNvPr id="16" name="Picture 2" descr="GD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70" r="41341"/>
          <a:stretch/>
        </p:blipFill>
        <p:spPr bwMode="auto">
          <a:xfrm>
            <a:off x="9978882" y="14697"/>
            <a:ext cx="2237004" cy="39911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矩形 13"/>
          <p:cNvSpPr/>
          <p:nvPr/>
        </p:nvSpPr>
        <p:spPr>
          <a:xfrm>
            <a:off x="6671270" y="2259663"/>
            <a:ext cx="352839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</a:rPr>
              <a:t> 放热，使乙醇挥发，压强增大，形成喷泉</a:t>
            </a:r>
            <a:endParaRPr lang="zh-CN" altLang="en-US" sz="2800" b="1" kern="100" dirty="0">
              <a:solidFill>
                <a:srgbClr val="FF0000"/>
              </a:solidFill>
              <a:latin typeface="Times New Roman"/>
              <a:ea typeface="华文细黑"/>
            </a:endParaRPr>
          </a:p>
        </p:txBody>
      </p:sp>
    </p:spTree>
    <p:extLst>
      <p:ext uri="{BB962C8B-B14F-4D97-AF65-F5344CB8AC3E}">
        <p14:creationId xmlns:p14="http://schemas.microsoft.com/office/powerpoint/2010/main" val="3938268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15" grpId="0"/>
      <p:bldP spid="14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220408" y="-26590"/>
            <a:ext cx="11275398" cy="4001071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(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5)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如果只提供如图丙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烧瓶内充满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的装置，引发喷泉的方法是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__________________________________________________________________________________________________________________________________________________________________________________________________________________________________________________________________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21439" y="570440"/>
            <a:ext cx="11120877" cy="332398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打开止水夹，用手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(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或热毛巾等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)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将烧瓶捂热，氨气受热膨胀，赶出玻璃导管内的空气，氨气与水接触，即发生喷泉或烧瓶上覆盖冷</a:t>
            </a:r>
            <a:r>
              <a:rPr lang="zh-CN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</a:rPr>
              <a:t>毛巾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</a:rPr>
              <a:t>  </a:t>
            </a:r>
            <a:r>
              <a:rPr lang="zh-CN" altLang="zh-CN" sz="2800" b="1" kern="100" dirty="0" smtClean="0">
                <a:solidFill>
                  <a:srgbClr val="0000FF"/>
                </a:solidFill>
                <a:latin typeface="Times New Roman"/>
                <a:ea typeface="华文细黑"/>
              </a:rPr>
              <a:t>或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</a:rPr>
              <a:t>淋洒冷水，使烧瓶内温度降低，压强减小，从而引发</a:t>
            </a:r>
            <a:r>
              <a:rPr lang="zh-CN" altLang="zh-CN" sz="2800" b="1" kern="100" dirty="0" smtClean="0">
                <a:solidFill>
                  <a:srgbClr val="0000FF"/>
                </a:solidFill>
                <a:latin typeface="Times New Roman"/>
                <a:ea typeface="华文细黑"/>
              </a:rPr>
              <a:t>喷泉</a:t>
            </a:r>
            <a:r>
              <a:rPr lang="en-US" altLang="zh-CN" sz="2800" b="1" kern="100" dirty="0" smtClean="0">
                <a:solidFill>
                  <a:srgbClr val="0000FF"/>
                </a:solidFill>
                <a:latin typeface="Times New Roman"/>
                <a:ea typeface="华文细黑"/>
              </a:rPr>
              <a:t>  </a:t>
            </a:r>
            <a:r>
              <a:rPr lang="zh-CN" altLang="zh-CN" sz="2800" b="1" kern="100" dirty="0" smtClean="0">
                <a:latin typeface="Times New Roman"/>
                <a:ea typeface="华文细黑"/>
              </a:rPr>
              <a:t>或</a:t>
            </a:r>
            <a:r>
              <a:rPr lang="zh-CN" altLang="zh-CN" sz="2800" b="1" kern="100" dirty="0">
                <a:latin typeface="Times New Roman"/>
                <a:ea typeface="华文细黑"/>
              </a:rPr>
              <a:t>在烧瓶上涂抹无水乙醇，由于乙醇挥发带走热量使烧瓶内温度降低，压强减小，引发喷泉</a:t>
            </a:r>
          </a:p>
        </p:txBody>
      </p:sp>
      <p:sp>
        <p:nvSpPr>
          <p:cNvPr id="13" name="矩形 12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4" name="Picture 2" descr="GD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424" t="4051"/>
          <a:stretch/>
        </p:blipFill>
        <p:spPr bwMode="auto">
          <a:xfrm>
            <a:off x="6745728" y="3232666"/>
            <a:ext cx="2661846" cy="3651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2" descr="GD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35" r="73385"/>
          <a:stretch/>
        </p:blipFill>
        <p:spPr bwMode="auto">
          <a:xfrm>
            <a:off x="4150990" y="3269607"/>
            <a:ext cx="2313876" cy="36165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05207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501462" y="397703"/>
            <a:ext cx="11163760" cy="2062079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6.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同温同压下，两个等体积的干燥圆底烧瓶中分别充满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②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进行喷泉实验，如图所示，经充分反应后，瓶内溶液的物质的量浓度为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pic>
        <p:nvPicPr>
          <p:cNvPr id="93200" name="Picture 16" descr="GD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5473" y="2205971"/>
            <a:ext cx="5055737" cy="28960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/>
        </p:nvSpPr>
        <p:spPr>
          <a:xfrm>
            <a:off x="501462" y="5158299"/>
            <a:ext cx="11163760" cy="1333931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&gt;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②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			B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&lt;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②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C.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②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			D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不能确定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6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8544774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7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9046952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9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9524988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0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997888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1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0456500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12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096055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13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11459002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184627" y="1847359"/>
            <a:ext cx="51809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C</a:t>
            </a:r>
            <a:endParaRPr lang="zh-CN" altLang="en-US" sz="3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7029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544028" y="528266"/>
            <a:ext cx="11053228" cy="553974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假设两个烧瓶内均充有</a:t>
            </a:r>
            <a:r>
              <a:rPr lang="en-US" altLang="zh-CN" sz="2800" i="1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mol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气体，烧瓶容积为</a:t>
            </a:r>
            <a:r>
              <a:rPr lang="en-US" altLang="zh-CN" sz="2800" i="1" kern="100" dirty="0">
                <a:latin typeface="Times New Roman"/>
                <a:ea typeface="华文细黑"/>
                <a:cs typeface="Courier New"/>
              </a:rPr>
              <a:t>V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则：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09649990"/>
              </p:ext>
            </p:extLst>
          </p:nvPr>
        </p:nvGraphicFramePr>
        <p:xfrm>
          <a:off x="700930" y="1108830"/>
          <a:ext cx="10972800" cy="127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564" name="文档" r:id="rId3" imgW="10974557" imgH="1271180" progId="Word.Document.12">
                  <p:embed/>
                </p:oleObj>
              </mc:Choice>
              <mc:Fallback>
                <p:oleObj name="文档" r:id="rId3" imgW="10974557" imgH="127118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00930" y="1108830"/>
                        <a:ext cx="10972800" cy="127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48829232"/>
              </p:ext>
            </p:extLst>
          </p:nvPr>
        </p:nvGraphicFramePr>
        <p:xfrm>
          <a:off x="698500" y="2015034"/>
          <a:ext cx="10972800" cy="177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565" name="文档" r:id="rId5" imgW="10974557" imgH="1785997" progId="Word.Document.12">
                  <p:embed/>
                </p:oleObj>
              </mc:Choice>
              <mc:Fallback>
                <p:oleObj name="文档" r:id="rId5" imgW="10974557" imgH="1785997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98500" y="2015034"/>
                        <a:ext cx="10972800" cy="177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50688605"/>
              </p:ext>
            </p:extLst>
          </p:nvPr>
        </p:nvGraphicFramePr>
        <p:xfrm>
          <a:off x="698500" y="3624610"/>
          <a:ext cx="10972800" cy="1206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566" name="文档" r:id="rId7" imgW="10974557" imgH="1207729" progId="Word.Document.12">
                  <p:embed/>
                </p:oleObj>
              </mc:Choice>
              <mc:Fallback>
                <p:oleObj name="文档" r:id="rId7" imgW="10974557" imgH="1207729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98500" y="3624610"/>
                        <a:ext cx="10972800" cy="1206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33926450"/>
              </p:ext>
            </p:extLst>
          </p:nvPr>
        </p:nvGraphicFramePr>
        <p:xfrm>
          <a:off x="624456" y="4560714"/>
          <a:ext cx="10972800" cy="191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567" name="文档" r:id="rId9" imgW="10974557" imgH="1925877" progId="Word.Document.12">
                  <p:embed/>
                </p:oleObj>
              </mc:Choice>
              <mc:Fallback>
                <p:oleObj name="文档" r:id="rId9" imgW="10974557" imgH="1925877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24456" y="4560714"/>
                        <a:ext cx="10972800" cy="1917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8544774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1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9046952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2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9524988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3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997888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4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10456500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15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1096055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16" name="Rectangle 21">
            <a:hlinkClick r:id="rId17" action="ppaction://hlinksldjump"/>
          </p:cNvPr>
          <p:cNvSpPr>
            <a:spLocks noChangeArrowheads="1"/>
          </p:cNvSpPr>
          <p:nvPr/>
        </p:nvSpPr>
        <p:spPr bwMode="auto">
          <a:xfrm>
            <a:off x="11459002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14430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493370" y="1269554"/>
            <a:ext cx="11163760" cy="3570184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1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俗话说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雷雨发庄稼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，这说明雷雨中含有能被植物吸收利用的化合态的氮。请写出三个有关的化学方程式：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20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(1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)_______________________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；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)__________________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；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(3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)__________________________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48675368"/>
              </p:ext>
            </p:extLst>
          </p:nvPr>
        </p:nvGraphicFramePr>
        <p:xfrm>
          <a:off x="1126654" y="2574276"/>
          <a:ext cx="3995738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80" name="文档" r:id="rId3" imgW="3992140" imgH="862196" progId="Word.Document.12">
                  <p:embed/>
                </p:oleObj>
              </mc:Choice>
              <mc:Fallback>
                <p:oleObj name="文档" r:id="rId3" imgW="3992140" imgH="862196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26654" y="2574276"/>
                        <a:ext cx="3995738" cy="863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矩形 5"/>
          <p:cNvSpPr/>
          <p:nvPr/>
        </p:nvSpPr>
        <p:spPr>
          <a:xfrm>
            <a:off x="1051871" y="3475158"/>
            <a:ext cx="309443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2NO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O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</a:rPr>
              <a:t>2</a:t>
            </a:r>
            <a:r>
              <a:rPr lang="en-US" altLang="zh-CN" sz="2800" b="1" kern="100" spc="-80" dirty="0">
                <a:solidFill>
                  <a:srgbClr val="FF0000"/>
                </a:solidFill>
                <a:latin typeface="Times New Roman"/>
                <a:ea typeface="华文细黑"/>
              </a:rPr>
              <a:t>==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=2NO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</a:rPr>
              <a:t>2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058695" y="4087992"/>
            <a:ext cx="467018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3NO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</a:rPr>
              <a:t>2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H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</a:rPr>
              <a:t>2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O</a:t>
            </a:r>
            <a:r>
              <a:rPr lang="en-US" altLang="zh-CN" sz="2800" b="1" kern="100" spc="-80" dirty="0">
                <a:solidFill>
                  <a:srgbClr val="FF0000"/>
                </a:solidFill>
                <a:latin typeface="Times New Roman"/>
                <a:ea typeface="华文细黑"/>
              </a:rPr>
              <a:t>==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=2HNO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</a:rPr>
              <a:t>3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NO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" name="文本框 3"/>
          <p:cNvSpPr txBox="1"/>
          <p:nvPr/>
        </p:nvSpPr>
        <p:spPr bwMode="auto">
          <a:xfrm>
            <a:off x="406574" y="581850"/>
            <a:ext cx="2213745" cy="615696"/>
          </a:xfrm>
          <a:prstGeom prst="rect">
            <a:avLst/>
          </a:prstGeom>
          <a:noFill/>
        </p:spPr>
        <p:txBody>
          <a:bodyPr lIns="121898" tIns="60948" rIns="121898" bIns="60948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9pPr>
          </a:lstStyle>
          <a:p>
            <a:pPr lvl="0"/>
            <a:r>
              <a:rPr lang="zh-CN" altLang="en-US" sz="3200" b="1" dirty="0">
                <a:solidFill>
                  <a:schemeClr val="accent6">
                    <a:lumMod val="75000"/>
                  </a:schemeClr>
                </a:solidFill>
                <a:latin typeface="+mj-ea"/>
                <a:ea typeface="+mj-ea"/>
                <a:cs typeface="+mn-cs"/>
              </a:rPr>
              <a:t>深度思考</a:t>
            </a:r>
          </a:p>
        </p:txBody>
      </p:sp>
      <p:sp>
        <p:nvSpPr>
          <p:cNvPr id="2" name="矩形 1"/>
          <p:cNvSpPr/>
          <p:nvPr/>
        </p:nvSpPr>
        <p:spPr>
          <a:xfrm>
            <a:off x="694606" y="4797946"/>
            <a:ext cx="10945216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fontAlgn="t">
              <a:lnSpc>
                <a:spcPct val="125000"/>
              </a:lnSpc>
            </a:pPr>
            <a:r>
              <a:rPr lang="zh-CN" altLang="en-US" sz="2800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 生成</a:t>
            </a:r>
            <a:r>
              <a:rPr lang="zh-CN" altLang="en-US" sz="2800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的硝酸随雨水落下，与土壤中的矿物质</a:t>
            </a:r>
            <a:r>
              <a:rPr lang="zh-CN" altLang="en-US" sz="2800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作用，生成</a:t>
            </a:r>
            <a:r>
              <a:rPr lang="zh-CN" altLang="en-US" sz="2800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易被植物吸收的硝酸盐，给农作物补充氮肥。</a:t>
            </a:r>
          </a:p>
        </p:txBody>
      </p:sp>
    </p:spTree>
    <p:extLst>
      <p:ext uri="{BB962C8B-B14F-4D97-AF65-F5344CB8AC3E}">
        <p14:creationId xmlns:p14="http://schemas.microsoft.com/office/powerpoint/2010/main" val="4209438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4" grpId="0"/>
      <p:bldP spid="2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319625" y="117426"/>
            <a:ext cx="11502034" cy="6586394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题组三　氨气的实验室制法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7.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某学习兴趣小组探究氨气的制取实验：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(1)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甲同学拟用下列实验方法制备氨气，其中合理的是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________(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填字母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将氯化铵固体加热分解收集产生的气体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将浓氨水滴入氢氧化钠固体中，收集产生的气体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将碳酸氢铵加热分解产生的气体用碱石灰干燥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将氯化铵稀溶液滴入氢氧化钠固体中，收集产生的气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体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加热氯化铵产生氯化氢和氨气，遇冷又转化为氯化铵固体，不能制取氨气，用浓氨水与氢氧化钠固体混合制氨气时，将氨水滴入氢氧化钠固体中更方便操作，而且节约氨水的用量。</a:t>
            </a:r>
            <a:endParaRPr lang="zh-CN" altLang="zh-CN" sz="2800" b="1" kern="100" dirty="0">
              <a:solidFill>
                <a:srgbClr val="0000FF"/>
              </a:solidFill>
              <a:effectLst/>
              <a:latin typeface="宋体"/>
              <a:cs typeface="Courier New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9249269" y="1532186"/>
            <a:ext cx="68320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BC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4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8544774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5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9046952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6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9524988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7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997888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9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0456500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10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096055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1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1459002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12" name="矩形 11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2134766" y="4043958"/>
            <a:ext cx="1224136" cy="64807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6722704" y="2196947"/>
            <a:ext cx="59663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>
                <a:solidFill>
                  <a:srgbClr val="FF0000"/>
                </a:solidFill>
              </a:rPr>
              <a:t>×</a:t>
            </a:r>
            <a:endParaRPr lang="zh-CN" altLang="en-US" sz="3200" b="1" dirty="0">
              <a:solidFill>
                <a:srgbClr val="FF0000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9233512" y="4075606"/>
            <a:ext cx="59663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>
                <a:solidFill>
                  <a:srgbClr val="FF0000"/>
                </a:solidFill>
              </a:rPr>
              <a:t>×</a:t>
            </a:r>
            <a:endParaRPr lang="zh-CN" altLang="en-US" sz="3200" b="1" dirty="0">
              <a:solidFill>
                <a:srgbClr val="FF0000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8220700" y="2793916"/>
            <a:ext cx="46679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dirty="0">
                <a:solidFill>
                  <a:srgbClr val="FF0000"/>
                </a:solidFill>
              </a:rPr>
              <a:t>√</a:t>
            </a:r>
          </a:p>
        </p:txBody>
      </p:sp>
      <p:sp>
        <p:nvSpPr>
          <p:cNvPr id="17" name="矩形 16"/>
          <p:cNvSpPr/>
          <p:nvPr/>
        </p:nvSpPr>
        <p:spPr>
          <a:xfrm>
            <a:off x="7823398" y="3441988"/>
            <a:ext cx="46679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dirty="0">
                <a:solidFill>
                  <a:srgbClr val="FF0000"/>
                </a:solidFill>
              </a:rPr>
              <a:t>√</a:t>
            </a:r>
          </a:p>
        </p:txBody>
      </p:sp>
      <p:sp>
        <p:nvSpPr>
          <p:cNvPr id="18" name="矩形 17"/>
          <p:cNvSpPr/>
          <p:nvPr/>
        </p:nvSpPr>
        <p:spPr>
          <a:xfrm>
            <a:off x="8292708" y="3429794"/>
            <a:ext cx="382027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</a:t>
            </a:r>
            <a:r>
              <a:rPr lang="en-US" altLang="zh-CN" sz="32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被碱石灰吸收掉</a:t>
            </a:r>
            <a:endParaRPr lang="zh-CN" altLang="en-US" sz="32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945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3" grpId="0" animBg="1"/>
      <p:bldP spid="14" grpId="0"/>
      <p:bldP spid="15" grpId="0"/>
      <p:bldP spid="16" grpId="0"/>
      <p:bldP spid="17" grpId="0"/>
      <p:bldP spid="18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544028" y="611673"/>
            <a:ext cx="11053228" cy="1415748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(2)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根据上述正确的原理，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该同学欲用下列常见的实验室制气装置制取氨气，适宜的装置是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________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pic>
        <p:nvPicPr>
          <p:cNvPr id="174082" name="Picture 2" descr="HX22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4802" y="2156663"/>
            <a:ext cx="7526913" cy="2618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>
          <a:xfrm>
            <a:off x="544070" y="4822358"/>
            <a:ext cx="11053228" cy="1415748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将浓氨水滴入氢氧化钠固体制氨气用</a:t>
            </a:r>
            <a:r>
              <a:rPr lang="en-US" altLang="zh-CN" sz="2800" kern="100" dirty="0">
                <a:latin typeface="Times New Roman"/>
                <a:ea typeface="华文细黑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装置，将碳酸氢铵加热分解，产生的气体用碱石灰干燥制氨气选用</a:t>
            </a:r>
            <a:r>
              <a:rPr lang="en-US" altLang="zh-CN" sz="2800" kern="100" dirty="0">
                <a:latin typeface="Times New Roman"/>
                <a:ea typeface="华文细黑"/>
              </a:rPr>
              <a:t>D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装置。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189090" y="1378361"/>
            <a:ext cx="7040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CD</a:t>
            </a:r>
            <a:endParaRPr lang="zh-CN" altLang="en-US" sz="2800" b="1" kern="100" dirty="0">
              <a:solidFill>
                <a:srgbClr val="FF0000"/>
              </a:solidFill>
              <a:latin typeface="Times New Roman"/>
              <a:cs typeface="Times New Roman"/>
            </a:endParaRPr>
          </a:p>
        </p:txBody>
      </p:sp>
      <p:sp>
        <p:nvSpPr>
          <p:cNvPr id="6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8544774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7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9046952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9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9524988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0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997888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1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0456500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12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096055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3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11459002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14" name="矩形 13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578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544028" y="994222"/>
            <a:ext cx="11053228" cy="3354740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(3)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气体的性质是气体收集方法选择的主要依据。下列性质与收集方法无关的是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____________(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填序号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密度　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②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颜色　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③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溶解性　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④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热稳定性　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⑤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与氧气反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应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收集气体可采用排空气法</a:t>
            </a:r>
            <a:r>
              <a:rPr lang="en-US" altLang="zh-CN" sz="2800" kern="100" dirty="0">
                <a:latin typeface="Times New Roman"/>
                <a:ea typeface="华文细黑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密度、气体不能被氧气氧化等</a:t>
            </a:r>
            <a:r>
              <a:rPr lang="en-US" altLang="zh-CN" sz="2800" kern="100" dirty="0">
                <a:latin typeface="Times New Roman"/>
                <a:ea typeface="华文细黑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，也可采用排水法</a:t>
            </a:r>
            <a:r>
              <a:rPr lang="en-US" altLang="zh-CN" sz="2800" kern="100" dirty="0">
                <a:latin typeface="Times New Roman"/>
                <a:ea typeface="华文细黑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不易溶于水</a:t>
            </a:r>
            <a:r>
              <a:rPr lang="en-US" altLang="zh-CN" sz="2800" kern="100" dirty="0">
                <a:latin typeface="Times New Roman"/>
                <a:ea typeface="华文细黑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，与其他性质无关。</a:t>
            </a:r>
            <a:endParaRPr lang="zh-CN" altLang="zh-CN" sz="2800" kern="100" dirty="0">
              <a:effectLst/>
              <a:latin typeface="宋体"/>
              <a:cs typeface="Courier New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566814" y="1714302"/>
            <a:ext cx="9028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kern="100" dirty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②④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4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8544774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5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9046952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6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9524988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7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997888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9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0456500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10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096055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1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1459002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12" name="矩形 11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862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488762" y="549474"/>
            <a:ext cx="11163760" cy="2062079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(4)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下图是甲同学设计收集氨气的几种装置，其中可行的是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________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，集气的原理是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_________________________________________________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</p:txBody>
      </p:sp>
      <p:pic>
        <p:nvPicPr>
          <p:cNvPr id="175106" name="Picture 2" descr="HX22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7412" y="2925738"/>
            <a:ext cx="7917261" cy="23371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>
          <a:xfrm>
            <a:off x="488762" y="5446018"/>
            <a:ext cx="11163760" cy="769417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氨气极易溶于水，故采用向下排空气法收集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latin typeface="宋体"/>
              <a:cs typeface="Courier New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0271670" y="561668"/>
            <a:ext cx="47000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d</a:t>
            </a:r>
            <a:endParaRPr lang="zh-CN" altLang="en-US" sz="4000" b="1" dirty="0">
              <a:solidFill>
                <a:srgbClr val="FF0000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533974" y="1138238"/>
            <a:ext cx="11120877" cy="130625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                         </a:t>
            </a:r>
            <a:r>
              <a:rPr lang="zh-CN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利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用氨气密度小于空气，采用短管进氨气，长管出空气，即可收集氨气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7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8544774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9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9046952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0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9524988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1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997888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2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0456500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13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096055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4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11459002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15" name="矩形 14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4053582" y="4094304"/>
            <a:ext cx="827014" cy="64807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6887294" y="2997746"/>
            <a:ext cx="827014" cy="150098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10127654" y="2361868"/>
            <a:ext cx="112562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b="1" kern="100" dirty="0" smtClean="0">
                <a:solidFill>
                  <a:srgbClr val="FF0000"/>
                </a:solidFill>
                <a:latin typeface="Times New Roman"/>
                <a:ea typeface="华文细黑"/>
              </a:rPr>
              <a:t>NH</a:t>
            </a:r>
            <a:r>
              <a:rPr lang="en-US" altLang="zh-CN" sz="40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</a:rPr>
              <a:t>3</a:t>
            </a:r>
            <a:endParaRPr lang="zh-CN" altLang="en-US" sz="4000" b="1" baseline="-25000" dirty="0">
              <a:solidFill>
                <a:srgbClr val="FF0000"/>
              </a:solidFill>
            </a:endParaRPr>
          </a:p>
        </p:txBody>
      </p:sp>
      <p:cxnSp>
        <p:nvCxnSpPr>
          <p:cNvPr id="5" name="直接箭头连接符 4"/>
          <p:cNvCxnSpPr/>
          <p:nvPr/>
        </p:nvCxnSpPr>
        <p:spPr>
          <a:xfrm flipH="1">
            <a:off x="10055646" y="3069754"/>
            <a:ext cx="1134531" cy="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/>
          <p:cNvSpPr/>
          <p:nvPr/>
        </p:nvSpPr>
        <p:spPr>
          <a:xfrm>
            <a:off x="893207" y="3645818"/>
            <a:ext cx="145758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</a:rPr>
              <a:t>向上排空气法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862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" grpId="0"/>
      <p:bldP spid="6" grpId="0"/>
      <p:bldP spid="16" grpId="0" animBg="1"/>
      <p:bldP spid="17" grpId="0" animBg="1"/>
      <p:bldP spid="18" grpId="0"/>
      <p:bldP spid="22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550590" y="942632"/>
            <a:ext cx="9318019" cy="4647402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1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喷泉实验的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原理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中学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教材中喷泉实验装置如右图所示。实验操作是打开橡皮管上的夹子，挤压滴管的胶头，则烧杯中的水由玻璃管进入烧瓶，形成喷泉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(1)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喷泉实验的原理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因为烧瓶内气体易溶于水或易与水反应，使瓶内压强减小，形成压强差，大气压将烧杯中的水压入烧瓶而形成喷泉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pic>
        <p:nvPicPr>
          <p:cNvPr id="176130" name="Picture 2" descr="hx22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3638" y="1963148"/>
            <a:ext cx="1507032" cy="2618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/>
        </p:nvSpPr>
        <p:spPr>
          <a:xfrm>
            <a:off x="40905" y="1"/>
            <a:ext cx="12190413" cy="634846"/>
          </a:xfrm>
          <a:prstGeom prst="rect">
            <a:avLst/>
          </a:prstGeom>
          <a:solidFill>
            <a:srgbClr val="C25C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1" y="-2"/>
            <a:ext cx="1836949" cy="634848"/>
            <a:chOff x="0" y="-2"/>
            <a:chExt cx="1377891" cy="634701"/>
          </a:xfrm>
          <a:solidFill>
            <a:srgbClr val="FFC000"/>
          </a:solidFill>
        </p:grpSpPr>
        <p:sp>
          <p:nvSpPr>
            <p:cNvPr id="7" name="矩形 6"/>
            <p:cNvSpPr/>
            <p:nvPr/>
          </p:nvSpPr>
          <p:spPr>
            <a:xfrm>
              <a:off x="0" y="0"/>
              <a:ext cx="708343" cy="634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  <p:sp>
          <p:nvSpPr>
            <p:cNvPr id="9" name="直角三角形 8"/>
            <p:cNvSpPr/>
            <p:nvPr/>
          </p:nvSpPr>
          <p:spPr>
            <a:xfrm flipV="1">
              <a:off x="708342" y="-2"/>
              <a:ext cx="669549" cy="634699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10" name="矩形 9"/>
          <p:cNvSpPr/>
          <p:nvPr/>
        </p:nvSpPr>
        <p:spPr>
          <a:xfrm>
            <a:off x="1774727" y="36716"/>
            <a:ext cx="371127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1219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200" b="1" dirty="0" smtClean="0">
                <a:solidFill>
                  <a:sysClr val="window" lastClr="FFFFFF"/>
                </a:solidFill>
                <a:latin typeface="微软雅黑"/>
                <a:ea typeface="微软雅黑"/>
              </a:rPr>
              <a:t>练后反思  方法指导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0862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58118" y="-151337"/>
            <a:ext cx="11185087" cy="332398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能形成喷泉的条件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从原理上讲，气体要易溶于水或易与水反应，以形成足够大的压强差；从实验条件上讲，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烧瓶内气体要充满，气体和仪器均要干燥，装置的气密性要好。</a:t>
            </a:r>
            <a:endParaRPr lang="zh-CN" altLang="zh-CN" sz="1050" b="1" kern="100" dirty="0">
              <a:solidFill>
                <a:srgbClr val="FF0000"/>
              </a:solidFill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(3)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中学化学中常见的能形成喷泉实验的气体和吸收剂如下表：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198608"/>
              </p:ext>
            </p:extLst>
          </p:nvPr>
        </p:nvGraphicFramePr>
        <p:xfrm>
          <a:off x="982638" y="3330446"/>
          <a:ext cx="10225136" cy="2603644"/>
        </p:xfrm>
        <a:graphic>
          <a:graphicData uri="http://schemas.openxmlformats.org/drawingml/2006/table">
            <a:tbl>
              <a:tblPr/>
              <a:tblGrid>
                <a:gridCol w="1332061"/>
                <a:gridCol w="2268339"/>
                <a:gridCol w="1728192"/>
                <a:gridCol w="2664296"/>
                <a:gridCol w="2232248"/>
              </a:tblGrid>
              <a:tr h="132348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气体</a:t>
                      </a:r>
                      <a:endParaRPr lang="zh-CN" sz="105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HCl</a:t>
                      </a:r>
                      <a:endParaRPr lang="zh-CN" sz="105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NH</a:t>
                      </a:r>
                      <a:r>
                        <a:rPr lang="en-US" sz="2800" kern="100" baseline="-250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3</a:t>
                      </a:r>
                      <a:endParaRPr lang="zh-CN" sz="105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CO</a:t>
                      </a:r>
                      <a:r>
                        <a:rPr lang="en-US" sz="2800" kern="100" baseline="-250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2</a:t>
                      </a: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、</a:t>
                      </a:r>
                      <a:r>
                        <a:rPr lang="en-US" sz="2800" kern="100" dirty="0" smtClean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SO</a:t>
                      </a:r>
                      <a:r>
                        <a:rPr lang="en-US" sz="2800" kern="100" baseline="-25000" dirty="0" smtClean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2</a:t>
                      </a:r>
                      <a:endParaRPr lang="zh-CN" sz="1050" kern="100" dirty="0">
                        <a:effectLst/>
                        <a:latin typeface="宋体"/>
                        <a:cs typeface="Courier New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Cl</a:t>
                      </a:r>
                      <a:r>
                        <a:rPr lang="en-US" sz="2800" kern="100" baseline="-250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2</a:t>
                      </a: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、</a:t>
                      </a:r>
                      <a:r>
                        <a:rPr lang="en-US" sz="28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H</a:t>
                      </a:r>
                      <a:r>
                        <a:rPr lang="en-US" sz="2800" kern="100" baseline="-250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2</a:t>
                      </a:r>
                      <a:r>
                        <a:rPr lang="en-US" sz="28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S</a:t>
                      </a:r>
                      <a:endParaRPr lang="zh-CN" sz="105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NO</a:t>
                      </a:r>
                      <a:r>
                        <a:rPr lang="en-US" sz="2800" kern="100" baseline="-250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2</a:t>
                      </a:r>
                      <a:r>
                        <a:rPr lang="zh-CN" sz="28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＋</a:t>
                      </a:r>
                      <a:r>
                        <a:rPr lang="en-US" sz="2800" kern="1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O</a:t>
                      </a:r>
                      <a:r>
                        <a:rPr lang="en-US" sz="2800" kern="100" baseline="-250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2</a:t>
                      </a:r>
                      <a:endParaRPr lang="zh-CN" sz="105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8012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吸收剂</a:t>
                      </a:r>
                      <a:endParaRPr lang="zh-CN" sz="105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水或</a:t>
                      </a:r>
                      <a:r>
                        <a:rPr lang="en-US" sz="2800" kern="1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NaOH</a:t>
                      </a:r>
                      <a:endParaRPr lang="zh-CN" sz="1050" kern="100">
                        <a:effectLst/>
                        <a:latin typeface="宋体"/>
                        <a:cs typeface="Courier New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溶液</a:t>
                      </a:r>
                      <a:endParaRPr lang="zh-CN" sz="105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水或</a:t>
                      </a:r>
                      <a:endParaRPr lang="zh-CN" sz="1050" kern="100">
                        <a:effectLst/>
                        <a:latin typeface="宋体"/>
                        <a:cs typeface="Courier New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盐酸</a:t>
                      </a:r>
                      <a:endParaRPr lang="zh-CN" sz="105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浓</a:t>
                      </a:r>
                      <a:r>
                        <a:rPr lang="en-US" sz="2800" kern="100" dirty="0" err="1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NaOH</a:t>
                      </a:r>
                      <a:endParaRPr lang="zh-CN" sz="1050" kern="100" dirty="0">
                        <a:effectLst/>
                        <a:latin typeface="宋体"/>
                        <a:cs typeface="Courier New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溶液</a:t>
                      </a:r>
                      <a:endParaRPr lang="zh-CN" sz="105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水</a:t>
                      </a:r>
                      <a:endParaRPr lang="zh-CN" sz="105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" name="椭圆 1"/>
          <p:cNvSpPr/>
          <p:nvPr/>
        </p:nvSpPr>
        <p:spPr>
          <a:xfrm>
            <a:off x="6311230" y="3213770"/>
            <a:ext cx="2736304" cy="2808312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111</a:t>
            </a:r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2422798" y="6022082"/>
            <a:ext cx="736611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通常这些气体在尾气处理时，要考虑防倒吸；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13568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1"/>
          <p:cNvSpPr txBox="1"/>
          <p:nvPr/>
        </p:nvSpPr>
        <p:spPr>
          <a:xfrm>
            <a:off x="537890" y="2663535"/>
            <a:ext cx="11463395" cy="98809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defTabSz="914400">
              <a:lnSpc>
                <a:spcPct val="120000"/>
              </a:lnSpc>
              <a:defRPr/>
            </a:pPr>
            <a:r>
              <a:rPr lang="zh-CN" altLang="zh-CN" sz="5300" b="1" kern="0" dirty="0">
                <a:solidFill>
                  <a:sysClr val="window" lastClr="FFFFFF"/>
                </a:solidFill>
                <a:latin typeface="微软雅黑"/>
                <a:ea typeface="微软雅黑"/>
              </a:rPr>
              <a:t>考点</a:t>
            </a:r>
            <a:r>
              <a:rPr lang="zh-CN" altLang="zh-CN" sz="5300" b="1" kern="0" dirty="0" smtClean="0">
                <a:solidFill>
                  <a:sysClr val="window" lastClr="FFFFFF"/>
                </a:solidFill>
                <a:latin typeface="微软雅黑"/>
                <a:ea typeface="微软雅黑"/>
              </a:rPr>
              <a:t>四</a:t>
            </a:r>
            <a:r>
              <a:rPr lang="zh-CN" altLang="en-US" sz="5300" b="1" kern="0" dirty="0">
                <a:solidFill>
                  <a:sysClr val="window" lastClr="FFFFFF"/>
                </a:solidFill>
                <a:latin typeface="微软雅黑"/>
                <a:ea typeface="微软雅黑"/>
              </a:rPr>
              <a:t> </a:t>
            </a:r>
            <a:r>
              <a:rPr lang="zh-CN" altLang="en-US" sz="5300" b="1" kern="0" dirty="0" smtClean="0">
                <a:solidFill>
                  <a:sysClr val="window" lastClr="FFFFFF"/>
                </a:solidFill>
                <a:latin typeface="微软雅黑"/>
                <a:ea typeface="微软雅黑"/>
              </a:rPr>
              <a:t> </a:t>
            </a:r>
            <a:r>
              <a:rPr lang="zh-CN" altLang="zh-CN" sz="5300" b="1" kern="0" dirty="0" smtClean="0">
                <a:solidFill>
                  <a:sysClr val="window" lastClr="FFFFFF"/>
                </a:solidFill>
                <a:latin typeface="微软雅黑"/>
                <a:ea typeface="微软雅黑"/>
              </a:rPr>
              <a:t>氮</a:t>
            </a:r>
            <a:r>
              <a:rPr lang="zh-CN" altLang="zh-CN" sz="5300" b="1" kern="0" dirty="0">
                <a:solidFill>
                  <a:sysClr val="window" lastClr="FFFFFF"/>
                </a:solidFill>
                <a:latin typeface="微软雅黑"/>
                <a:ea typeface="微软雅黑"/>
              </a:rPr>
              <a:t>及其重要化合物的综合应用</a:t>
            </a:r>
          </a:p>
        </p:txBody>
      </p:sp>
    </p:spTree>
    <p:extLst>
      <p:ext uri="{BB962C8B-B14F-4D97-AF65-F5344CB8AC3E}">
        <p14:creationId xmlns:p14="http://schemas.microsoft.com/office/powerpoint/2010/main" val="3690615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276" name="Picture 20" descr="去年9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6924" y="1485578"/>
            <a:ext cx="7200509" cy="26412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 2"/>
          <p:cNvSpPr/>
          <p:nvPr/>
        </p:nvSpPr>
        <p:spPr>
          <a:xfrm>
            <a:off x="643537" y="4382119"/>
            <a:ext cx="10901751" cy="657872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>
                <a:solidFill>
                  <a:srgbClr val="E36C0A"/>
                </a:solidFill>
                <a:latin typeface="Times New Roman"/>
                <a:ea typeface="微软雅黑"/>
                <a:cs typeface="Times New Roman"/>
              </a:rPr>
              <a:t>注意</a:t>
            </a:r>
            <a:r>
              <a:rPr lang="zh-CN" altLang="zh-CN" sz="2800" kern="100">
                <a:latin typeface="Times New Roman"/>
                <a:ea typeface="华文细黑"/>
                <a:cs typeface="Times New Roman"/>
              </a:rPr>
              <a:t>　箭头指出可体现物质的性质，指向可寻找该物质的制备方法。</a:t>
            </a:r>
            <a:endParaRPr lang="zh-CN" altLang="zh-CN" sz="2800" kern="100">
              <a:effectLst/>
              <a:latin typeface="宋体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203129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78369" y="837506"/>
            <a:ext cx="11232086" cy="1949508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题组一　氮及其化合物的转化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1.NH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是一种重要的化工原料，可以制备一系列物质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如图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。下列有关表述正确的是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pic>
        <p:nvPicPr>
          <p:cNvPr id="179202" name="Picture 2" descr="去年9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8782" y="2781722"/>
            <a:ext cx="8672347" cy="35283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10625658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7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1110327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8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1160733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2" name="椭圆 1"/>
          <p:cNvSpPr/>
          <p:nvPr/>
        </p:nvSpPr>
        <p:spPr>
          <a:xfrm>
            <a:off x="2782838" y="5229994"/>
            <a:ext cx="8501258" cy="108012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514586" y="5302002"/>
            <a:ext cx="234026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en-US" sz="32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侯氏制碱</a:t>
            </a:r>
            <a:r>
              <a:rPr lang="zh-CN" altLang="en-US" sz="32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法</a:t>
            </a:r>
            <a:endParaRPr lang="zh-CN" altLang="zh-CN" sz="3200" b="1" kern="100" dirty="0">
              <a:solidFill>
                <a:srgbClr val="FF0000"/>
              </a:solidFill>
              <a:effectLst/>
              <a:latin typeface="宋体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884175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9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565338" y="800357"/>
            <a:ext cx="10989776" cy="5293733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NaHCO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都是常用的化肥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B.NH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受热时都易分解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C.NH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在一定条件下可发生氧化还原反应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图中所涉及的盐类物质均可以水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解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NaHCO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不能用作肥料，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项错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；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Na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CO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很稳定，受热时不易分解，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项错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；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图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中的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NaCl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是强酸强碱盐，不水解，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项错。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答案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en-US" altLang="zh-CN" sz="2800" kern="100" dirty="0" smtClean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C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10625658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7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1110327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8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1160733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69393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/>
          <p:cNvSpPr/>
          <p:nvPr/>
        </p:nvSpPr>
        <p:spPr>
          <a:xfrm>
            <a:off x="550590" y="613346"/>
            <a:ext cx="9217024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如何鉴别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与溴蒸气？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 smtClean="0">
                <a:solidFill>
                  <a:srgbClr val="0000FF"/>
                </a:solidFill>
                <a:latin typeface="Times New Roman"/>
                <a:cs typeface="Times New Roman"/>
              </a:rPr>
              <a:t>答案</a:t>
            </a:r>
            <a:r>
              <a:rPr lang="zh-CN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由于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Br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在性质上有不少相似性</a:t>
            </a:r>
            <a:r>
              <a:rPr lang="zh-CN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：</a:t>
            </a:r>
            <a:endParaRPr lang="en-US" altLang="zh-CN" sz="2800" b="1" kern="100" dirty="0" smtClean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 smtClean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   ①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均具有氧化性</a:t>
            </a:r>
            <a:r>
              <a:rPr lang="zh-CN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；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②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溶于水均有酸生成</a:t>
            </a:r>
            <a:r>
              <a:rPr lang="zh-CN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；</a:t>
            </a:r>
            <a:endParaRPr lang="en-US" altLang="zh-CN" sz="2800" b="1" kern="100" dirty="0" smtClean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 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     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③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均可与碱反应</a:t>
            </a:r>
            <a:r>
              <a:rPr lang="zh-CN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；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④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均为红棕色等</a:t>
            </a:r>
            <a:r>
              <a:rPr lang="zh-CN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b="1" kern="100" dirty="0" smtClean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 </a:t>
            </a:r>
            <a:r>
              <a:rPr lang="zh-CN" altLang="zh-CN" sz="28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所以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不能用淀粉</a:t>
            </a:r>
            <a:r>
              <a:rPr lang="en-US" altLang="zh-CN" sz="28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­-KI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试纸、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pH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试纸、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NaOH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溶液来鉴别</a:t>
            </a:r>
            <a:r>
              <a:rPr lang="zh-CN" altLang="zh-CN" sz="28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，</a:t>
            </a:r>
            <a:endParaRPr lang="en-US" altLang="zh-CN" sz="2800" b="1" kern="100" dirty="0" smtClean="0">
              <a:solidFill>
                <a:srgbClr val="0000FF"/>
              </a:solidFill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但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二者性质又有差别，可以用下列方法鉴别</a:t>
            </a:r>
            <a:r>
              <a:rPr lang="zh-CN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：</a:t>
            </a:r>
            <a:endParaRPr lang="en-US" altLang="zh-CN" sz="2800" b="1" kern="100" dirty="0" smtClean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 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     </a:t>
            </a:r>
            <a:r>
              <a:rPr lang="en-US" altLang="zh-CN" sz="2800" b="1" kern="100" dirty="0" smtClean="0">
                <a:solidFill>
                  <a:srgbClr val="0000FF"/>
                </a:solidFill>
                <a:latin typeface="宋体"/>
                <a:ea typeface="华文细黑"/>
                <a:cs typeface="Times New Roman"/>
              </a:rPr>
              <a:t>①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AgNO</a:t>
            </a:r>
            <a:r>
              <a:rPr lang="en-US" altLang="zh-CN" sz="2800" b="1" kern="100" baseline="-250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溶液</a:t>
            </a:r>
            <a:r>
              <a:rPr lang="zh-CN" altLang="zh-CN" sz="28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；</a:t>
            </a:r>
            <a:endParaRPr lang="en-US" altLang="zh-CN" sz="2800" b="1" kern="100" dirty="0" smtClean="0">
              <a:solidFill>
                <a:srgbClr val="0000FF"/>
              </a:solidFill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 </a:t>
            </a:r>
            <a:r>
              <a:rPr lang="en-US" altLang="zh-CN" sz="28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     </a:t>
            </a:r>
            <a:r>
              <a:rPr lang="en-US" altLang="zh-CN" sz="2800" b="1" kern="100" dirty="0" smtClean="0">
                <a:solidFill>
                  <a:srgbClr val="0000FF"/>
                </a:solidFill>
                <a:latin typeface="宋体"/>
                <a:ea typeface="华文细黑"/>
                <a:cs typeface="Times New Roman"/>
              </a:rPr>
              <a:t>②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CCl</a:t>
            </a:r>
            <a:r>
              <a:rPr lang="en-US" altLang="zh-CN" sz="2800" b="1" kern="100" baseline="-250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溶液</a:t>
            </a:r>
            <a:r>
              <a:rPr lang="zh-CN" altLang="zh-CN" sz="28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；</a:t>
            </a:r>
            <a:endParaRPr lang="en-US" altLang="zh-CN" sz="2800" b="1" kern="100" dirty="0" smtClean="0">
              <a:solidFill>
                <a:srgbClr val="0000FF"/>
              </a:solidFill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 </a:t>
            </a:r>
            <a:r>
              <a:rPr lang="en-US" altLang="zh-CN" sz="28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     </a:t>
            </a:r>
            <a:r>
              <a:rPr lang="en-US" altLang="zh-CN" sz="2800" b="1" kern="100" dirty="0" smtClean="0">
                <a:solidFill>
                  <a:srgbClr val="0000FF"/>
                </a:solidFill>
                <a:latin typeface="宋体"/>
                <a:ea typeface="华文细黑"/>
                <a:cs typeface="Times New Roman"/>
              </a:rPr>
              <a:t>③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用水洗法。</a:t>
            </a:r>
            <a:endParaRPr lang="zh-CN" altLang="zh-CN" sz="1050" b="1" kern="100" dirty="0">
              <a:solidFill>
                <a:srgbClr val="0000FF"/>
              </a:solidFill>
              <a:effectLst/>
              <a:latin typeface="宋体"/>
              <a:cs typeface="Courier New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142878" y="45418"/>
            <a:ext cx="842493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28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能</a:t>
            </a:r>
            <a:r>
              <a:rPr lang="zh-CN" altLang="en-US" sz="28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否</a:t>
            </a:r>
            <a:r>
              <a:rPr lang="zh-CN" altLang="zh-CN" sz="28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用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淀粉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­-KI</a:t>
            </a:r>
            <a:r>
              <a:rPr lang="zh-CN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试纸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 </a:t>
            </a:r>
            <a:r>
              <a:rPr lang="zh-CN" altLang="en-US" sz="28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或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pH</a:t>
            </a:r>
            <a:r>
              <a:rPr lang="zh-CN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试纸</a:t>
            </a:r>
            <a:r>
              <a:rPr lang="en-US" altLang="zh-CN" sz="28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 </a:t>
            </a:r>
            <a:r>
              <a:rPr lang="zh-CN" altLang="en-US" sz="28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或</a:t>
            </a:r>
            <a:r>
              <a:rPr lang="en-US" altLang="zh-CN" sz="2800" b="1" kern="100" dirty="0" err="1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NaOH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溶液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来</a:t>
            </a:r>
            <a:r>
              <a:rPr lang="zh-CN" altLang="zh-CN" sz="28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鉴别</a:t>
            </a:r>
            <a:r>
              <a:rPr lang="zh-CN" altLang="en-US" sz="28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？</a:t>
            </a:r>
            <a:endParaRPr lang="zh-CN" altLang="en-US" sz="2800" dirty="0"/>
          </a:p>
        </p:txBody>
      </p:sp>
      <p:sp>
        <p:nvSpPr>
          <p:cNvPr id="5" name="矩形 4"/>
          <p:cNvSpPr/>
          <p:nvPr/>
        </p:nvSpPr>
        <p:spPr>
          <a:xfrm>
            <a:off x="1054646" y="45418"/>
            <a:ext cx="208823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均呈红棕色，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055511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2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2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86137" y="45418"/>
            <a:ext cx="11322778" cy="1415748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在下列物质转化中，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是一种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正盐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D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的相对分子质量比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的相对分子质量大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16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E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是酸，当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X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无论是强酸还是强碱时，都有如下的转化关系：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46327440"/>
              </p:ext>
            </p:extLst>
          </p:nvPr>
        </p:nvGraphicFramePr>
        <p:xfrm>
          <a:off x="3281486" y="1485578"/>
          <a:ext cx="5334000" cy="1104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632" name="文档" r:id="rId3" imgW="5334878" imgH="1104520" progId="Word.Document.12">
                  <p:embed/>
                </p:oleObj>
              </mc:Choice>
              <mc:Fallback>
                <p:oleObj name="文档" r:id="rId3" imgW="5334878" imgH="110452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281486" y="1485578"/>
                        <a:ext cx="5334000" cy="1104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矩形 6"/>
          <p:cNvSpPr/>
          <p:nvPr/>
        </p:nvSpPr>
        <p:spPr>
          <a:xfrm>
            <a:off x="386137" y="2366371"/>
            <a:ext cx="11322778" cy="4716267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41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当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X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是强酸时，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E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均含同一种元素；当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X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是强碱时，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E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均含另外同一种元素。请回答：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41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(1)A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________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Y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________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Z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________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41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当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X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是强酸时，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E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________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，写出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生成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的化学方程式：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</a:t>
            </a:r>
          </a:p>
          <a:p>
            <a:pPr algn="just">
              <a:lnSpc>
                <a:spcPct val="141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____________________________________________________________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41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(3)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当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X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是强碱时，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E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________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，写出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生成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的化学方程式：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</a:t>
            </a:r>
          </a:p>
          <a:p>
            <a:pPr algn="just">
              <a:lnSpc>
                <a:spcPct val="22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____________________________________________________________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486694" y="3429794"/>
            <a:ext cx="158417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32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(NH</a:t>
            </a:r>
            <a:r>
              <a:rPr lang="en-US" altLang="zh-CN" sz="32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32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)</a:t>
            </a:r>
            <a:r>
              <a:rPr lang="en-US" altLang="zh-CN" sz="32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32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S</a:t>
            </a:r>
            <a:endParaRPr lang="zh-CN" altLang="zh-CN" sz="3200" b="1" kern="100" dirty="0">
              <a:solidFill>
                <a:srgbClr val="FF0000"/>
              </a:solidFill>
              <a:effectLst/>
              <a:latin typeface="宋体"/>
              <a:cs typeface="Courier New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527254" y="3429793"/>
            <a:ext cx="100811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32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32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32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O</a:t>
            </a:r>
            <a:endParaRPr lang="zh-CN" altLang="zh-CN" sz="3200" b="1" kern="100" dirty="0">
              <a:solidFill>
                <a:srgbClr val="FF0000"/>
              </a:solidFill>
              <a:effectLst/>
              <a:latin typeface="宋体"/>
              <a:cs typeface="Courier New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4367014" y="3429794"/>
            <a:ext cx="7200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32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32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</a:t>
            </a:r>
            <a:endParaRPr lang="zh-CN" altLang="zh-CN" sz="3200" b="1" kern="100" dirty="0">
              <a:solidFill>
                <a:srgbClr val="FF0000"/>
              </a:solidFill>
              <a:effectLst/>
              <a:latin typeface="宋体"/>
              <a:cs typeface="Courier New"/>
            </a:endParaRP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93798006"/>
              </p:ext>
            </p:extLst>
          </p:nvPr>
        </p:nvGraphicFramePr>
        <p:xfrm>
          <a:off x="2814438" y="4653930"/>
          <a:ext cx="10769600" cy="1146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633" name="文档" r:id="rId5" imgW="10900114" imgH="1164754" progId="Word.Document.12">
                  <p:embed/>
                </p:oleObj>
              </mc:Choice>
              <mc:Fallback>
                <p:oleObj name="文档" r:id="rId5" imgW="10900114" imgH="1164754" progId="Word.Document.12">
                  <p:embed/>
                  <p:pic>
                    <p:nvPicPr>
                      <p:cNvPr id="0" name="对象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14438" y="4653930"/>
                        <a:ext cx="10769600" cy="1146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矩形 13"/>
          <p:cNvSpPr/>
          <p:nvPr/>
        </p:nvSpPr>
        <p:spPr>
          <a:xfrm>
            <a:off x="4007952" y="4149874"/>
            <a:ext cx="132279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CN" sz="3200" b="1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</a:t>
            </a:r>
            <a:r>
              <a:rPr lang="en-US" altLang="zh-CN" sz="3200" b="1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zh-CN" altLang="en-US" sz="32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3975638" y="5374010"/>
            <a:ext cx="125547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HNO</a:t>
            </a:r>
            <a:r>
              <a:rPr lang="en-US" altLang="zh-CN" sz="32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CN" altLang="en-US" sz="32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6" name="对象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21958051"/>
              </p:ext>
            </p:extLst>
          </p:nvPr>
        </p:nvGraphicFramePr>
        <p:xfrm>
          <a:off x="3502918" y="5956027"/>
          <a:ext cx="10769600" cy="1146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634" name="文档" r:id="rId7" imgW="10900114" imgH="1169426" progId="Word.Document.12">
                  <p:embed/>
                </p:oleObj>
              </mc:Choice>
              <mc:Fallback>
                <p:oleObj name="文档" r:id="rId7" imgW="10900114" imgH="1169426" progId="Word.Document.12">
                  <p:embed/>
                  <p:pic>
                    <p:nvPicPr>
                      <p:cNvPr id="0" name="对象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02918" y="5956027"/>
                        <a:ext cx="10769600" cy="1146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矩形 16"/>
          <p:cNvSpPr/>
          <p:nvPr/>
        </p:nvSpPr>
        <p:spPr>
          <a:xfrm>
            <a:off x="5951190" y="1629594"/>
            <a:ext cx="7200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32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32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</a:t>
            </a:r>
            <a:endParaRPr lang="zh-CN" altLang="zh-CN" sz="3200" b="1" kern="100" dirty="0">
              <a:solidFill>
                <a:srgbClr val="FF0000"/>
              </a:solidFill>
              <a:effectLst/>
              <a:latin typeface="宋体"/>
              <a:cs typeface="Courier New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4799062" y="1616894"/>
            <a:ext cx="7200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32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32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</a:t>
            </a:r>
            <a:endParaRPr lang="zh-CN" altLang="zh-CN" sz="3200" b="1" kern="100" dirty="0">
              <a:solidFill>
                <a:srgbClr val="FF0000"/>
              </a:solidFill>
              <a:effectLst/>
              <a:latin typeface="宋体"/>
              <a:cs typeface="Courier New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46534" y="3717826"/>
            <a:ext cx="12071871" cy="3096344"/>
          </a:xfrm>
          <a:prstGeom prst="rect">
            <a:avLst/>
          </a:prstGeom>
          <a:solidFill>
            <a:schemeClr val="bg1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349040" y="4783432"/>
            <a:ext cx="174919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(NH</a:t>
            </a:r>
            <a:r>
              <a:rPr lang="en-US" altLang="zh-CN" sz="3600" b="1" kern="100" baseline="-250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36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)</a:t>
            </a:r>
            <a:r>
              <a:rPr lang="en-US" altLang="zh-CN" sz="3600" b="1" kern="100" baseline="-250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36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S</a:t>
            </a:r>
            <a:endParaRPr lang="zh-CN" altLang="en-US" sz="3600" dirty="0">
              <a:solidFill>
                <a:srgbClr val="0000FF"/>
              </a:solidFill>
            </a:endParaRPr>
          </a:p>
        </p:txBody>
      </p:sp>
      <p:cxnSp>
        <p:nvCxnSpPr>
          <p:cNvPr id="21" name="直接箭头连接符 20"/>
          <p:cNvCxnSpPr/>
          <p:nvPr/>
        </p:nvCxnSpPr>
        <p:spPr>
          <a:xfrm flipV="1">
            <a:off x="2098237" y="4417589"/>
            <a:ext cx="1296144" cy="674495"/>
          </a:xfrm>
          <a:prstGeom prst="straightConnector1">
            <a:avLst/>
          </a:prstGeom>
          <a:ln w="2540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/>
          <p:nvPr/>
        </p:nvCxnSpPr>
        <p:spPr>
          <a:xfrm>
            <a:off x="2098237" y="5180625"/>
            <a:ext cx="1296144" cy="605116"/>
          </a:xfrm>
          <a:prstGeom prst="straightConnector1">
            <a:avLst/>
          </a:prstGeom>
          <a:ln w="2540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2287547" y="4216079"/>
            <a:ext cx="6591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CN" sz="3200" b="1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endParaRPr lang="zh-CN" altLang="en-US" sz="3200" b="1" baseline="30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3322373" y="4000055"/>
            <a:ext cx="95410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3600" b="1" kern="100" baseline="-25000" dirty="0" smtClean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36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S</a:t>
            </a:r>
            <a:endParaRPr lang="zh-CN" altLang="en-US" sz="3600" dirty="0">
              <a:solidFill>
                <a:srgbClr val="0000FF"/>
              </a:solidFill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3299434" y="5429763"/>
            <a:ext cx="103105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NH</a:t>
            </a:r>
            <a:r>
              <a:rPr lang="en-US" altLang="zh-CN" sz="3600" b="1" kern="100" baseline="-25000" dirty="0" smtClean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3</a:t>
            </a:r>
            <a:endParaRPr lang="zh-CN" altLang="en-US" sz="3600" dirty="0">
              <a:solidFill>
                <a:srgbClr val="0000FF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170245" y="5429763"/>
            <a:ext cx="9140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OH</a:t>
            </a:r>
            <a:r>
              <a:rPr lang="en-US" altLang="zh-CN" sz="3200" b="1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endParaRPr lang="zh-CN" altLang="en-US" sz="3200" b="1" baseline="30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7" name="直接箭头连接符 26"/>
          <p:cNvCxnSpPr>
            <a:stCxn id="24" idx="3"/>
          </p:cNvCxnSpPr>
          <p:nvPr/>
        </p:nvCxnSpPr>
        <p:spPr>
          <a:xfrm>
            <a:off x="4276480" y="4323221"/>
            <a:ext cx="972107" cy="0"/>
          </a:xfrm>
          <a:prstGeom prst="straightConnector1">
            <a:avLst/>
          </a:prstGeom>
          <a:ln w="3175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/>
          <p:cNvCxnSpPr/>
          <p:nvPr/>
        </p:nvCxnSpPr>
        <p:spPr>
          <a:xfrm>
            <a:off x="5749156" y="4317115"/>
            <a:ext cx="972107" cy="0"/>
          </a:xfrm>
          <a:prstGeom prst="straightConnector1">
            <a:avLst/>
          </a:prstGeom>
          <a:ln w="3175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/>
          <p:nvPr/>
        </p:nvCxnSpPr>
        <p:spPr>
          <a:xfrm>
            <a:off x="7642853" y="4323221"/>
            <a:ext cx="972107" cy="0"/>
          </a:xfrm>
          <a:prstGeom prst="straightConnector1">
            <a:avLst/>
          </a:prstGeom>
          <a:ln w="3175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矩形 29"/>
          <p:cNvSpPr/>
          <p:nvPr/>
        </p:nvSpPr>
        <p:spPr>
          <a:xfrm>
            <a:off x="5257491" y="3958254"/>
            <a:ext cx="44114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S</a:t>
            </a:r>
            <a:endParaRPr lang="zh-CN" altLang="en-US" sz="3600" dirty="0">
              <a:solidFill>
                <a:srgbClr val="0000FF"/>
              </a:solidFill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6691673" y="3958254"/>
            <a:ext cx="95410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3600" b="1" kern="100" baseline="-25000" dirty="0" smtClean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2</a:t>
            </a:r>
            <a:endParaRPr lang="zh-CN" altLang="en-US" sz="3600" baseline="-25000" dirty="0">
              <a:solidFill>
                <a:srgbClr val="0000FF"/>
              </a:solidFill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8614960" y="3957075"/>
            <a:ext cx="95410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3600" b="1" kern="100" baseline="-25000" dirty="0" smtClean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3</a:t>
            </a:r>
            <a:endParaRPr lang="zh-CN" altLang="en-US" sz="3600" baseline="-25000" dirty="0">
              <a:solidFill>
                <a:srgbClr val="0000FF"/>
              </a:solidFill>
            </a:endParaRPr>
          </a:p>
        </p:txBody>
      </p:sp>
      <p:cxnSp>
        <p:nvCxnSpPr>
          <p:cNvPr id="33" name="直接箭头连接符 32"/>
          <p:cNvCxnSpPr/>
          <p:nvPr/>
        </p:nvCxnSpPr>
        <p:spPr>
          <a:xfrm>
            <a:off x="4294482" y="5734353"/>
            <a:ext cx="972107" cy="0"/>
          </a:xfrm>
          <a:prstGeom prst="straightConnector1">
            <a:avLst/>
          </a:prstGeom>
          <a:ln w="3175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/>
          <p:cNvCxnSpPr/>
          <p:nvPr/>
        </p:nvCxnSpPr>
        <p:spPr>
          <a:xfrm>
            <a:off x="5968668" y="5728247"/>
            <a:ext cx="972107" cy="0"/>
          </a:xfrm>
          <a:prstGeom prst="straightConnector1">
            <a:avLst/>
          </a:prstGeom>
          <a:ln w="3175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34"/>
          <p:cNvCxnSpPr/>
          <p:nvPr/>
        </p:nvCxnSpPr>
        <p:spPr>
          <a:xfrm>
            <a:off x="7765380" y="5728247"/>
            <a:ext cx="972107" cy="0"/>
          </a:xfrm>
          <a:prstGeom prst="straightConnector1">
            <a:avLst/>
          </a:prstGeom>
          <a:ln w="3175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矩形 35"/>
          <p:cNvSpPr/>
          <p:nvPr/>
        </p:nvSpPr>
        <p:spPr>
          <a:xfrm>
            <a:off x="5167000" y="5369386"/>
            <a:ext cx="87716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NO</a:t>
            </a:r>
            <a:endParaRPr lang="zh-CN" altLang="en-US" sz="3600" dirty="0">
              <a:solidFill>
                <a:srgbClr val="0000FF"/>
              </a:solidFill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6827826" y="5369386"/>
            <a:ext cx="103105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3600" b="1" kern="100" baseline="-25000" dirty="0" smtClean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2</a:t>
            </a:r>
            <a:endParaRPr lang="zh-CN" altLang="en-US" sz="3600" baseline="-25000" dirty="0">
              <a:solidFill>
                <a:srgbClr val="0000FF"/>
              </a:solidFill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8686968" y="5368207"/>
            <a:ext cx="139012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HNO</a:t>
            </a:r>
            <a:r>
              <a:rPr lang="en-US" altLang="zh-CN" sz="3600" b="1" kern="100" baseline="-25000" dirty="0" smtClean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3</a:t>
            </a:r>
            <a:endParaRPr lang="zh-CN" altLang="en-US" sz="3600" baseline="-25000" dirty="0">
              <a:solidFill>
                <a:srgbClr val="0000FF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402385" y="3737581"/>
            <a:ext cx="6399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altLang="zh-CN" sz="32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CN" altLang="en-US" sz="3200" b="1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5829801" y="3732340"/>
            <a:ext cx="6399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altLang="zh-CN" sz="32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CN" altLang="en-US" sz="3200" b="1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4461649" y="5143472"/>
            <a:ext cx="6399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altLang="zh-CN" sz="32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CN" altLang="en-US" sz="3200" b="1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7765864" y="3732340"/>
            <a:ext cx="6399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altLang="zh-CN" sz="32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CN" altLang="en-US" sz="3200" b="1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7750023" y="5134761"/>
            <a:ext cx="9589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CN" sz="32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endParaRPr lang="zh-CN" altLang="en-US" sz="32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6109680" y="5128958"/>
            <a:ext cx="6399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altLang="zh-CN" sz="32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CN" altLang="en-US" sz="3200" b="1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5" name="直接箭头连接符 44"/>
          <p:cNvCxnSpPr/>
          <p:nvPr/>
        </p:nvCxnSpPr>
        <p:spPr>
          <a:xfrm>
            <a:off x="9530981" y="4315054"/>
            <a:ext cx="972107" cy="0"/>
          </a:xfrm>
          <a:prstGeom prst="straightConnector1">
            <a:avLst/>
          </a:prstGeom>
          <a:ln w="3175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矩形 45"/>
          <p:cNvSpPr/>
          <p:nvPr/>
        </p:nvSpPr>
        <p:spPr>
          <a:xfrm>
            <a:off x="10388778" y="3957074"/>
            <a:ext cx="146706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3600" b="1" kern="100" baseline="-25000" dirty="0" smtClean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36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3600" b="1" kern="100" baseline="-25000" dirty="0" smtClean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4</a:t>
            </a:r>
            <a:endParaRPr lang="zh-CN" altLang="en-US" sz="3600" baseline="-25000" dirty="0">
              <a:solidFill>
                <a:srgbClr val="0000FF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9501028" y="3717826"/>
            <a:ext cx="9589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CN" sz="32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endParaRPr lang="zh-CN" altLang="en-US" sz="32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任意多边形 47"/>
          <p:cNvSpPr/>
          <p:nvPr/>
        </p:nvSpPr>
        <p:spPr>
          <a:xfrm>
            <a:off x="4076700" y="4560292"/>
            <a:ext cx="2882900" cy="531792"/>
          </a:xfrm>
          <a:custGeom>
            <a:avLst/>
            <a:gdLst>
              <a:gd name="connsiteX0" fmla="*/ 0 w 2882900"/>
              <a:gd name="connsiteY0" fmla="*/ 0 h 368300"/>
              <a:gd name="connsiteX1" fmla="*/ 1536700 w 2882900"/>
              <a:gd name="connsiteY1" fmla="*/ 368300 h 368300"/>
              <a:gd name="connsiteX2" fmla="*/ 2882900 w 2882900"/>
              <a:gd name="connsiteY2" fmla="*/ 0 h 368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82900" h="368300">
                <a:moveTo>
                  <a:pt x="0" y="0"/>
                </a:moveTo>
                <a:cubicBezTo>
                  <a:pt x="528108" y="184150"/>
                  <a:pt x="1056217" y="368300"/>
                  <a:pt x="1536700" y="368300"/>
                </a:cubicBezTo>
                <a:cubicBezTo>
                  <a:pt x="2017183" y="368300"/>
                  <a:pt x="2450041" y="184150"/>
                  <a:pt x="2882900" y="0"/>
                </a:cubicBezTo>
              </a:path>
            </a:pathLst>
          </a:custGeom>
          <a:noFill/>
          <a:ln w="31750">
            <a:solidFill>
              <a:srgbClr val="0000FF"/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TextBox 48"/>
          <p:cNvSpPr txBox="1"/>
          <p:nvPr/>
        </p:nvSpPr>
        <p:spPr>
          <a:xfrm>
            <a:off x="5311271" y="4501203"/>
            <a:ext cx="6399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altLang="zh-CN" sz="32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CN" altLang="en-US" sz="3200" b="1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6098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7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7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6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7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8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2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8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8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8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8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9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4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9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9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0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0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0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6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0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1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2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1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1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8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1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2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4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2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0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3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3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6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3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9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4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2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4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5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4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8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4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1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5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4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5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7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5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0" fill="hold">
                            <p:stCondLst>
                              <p:cond delay="500"/>
                            </p:stCondLst>
                            <p:childTnLst>
                              <p:par>
                                <p:cTn id="261" presetID="22" presetClass="exit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6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4" fill="hold">
                      <p:stCondLst>
                        <p:cond delay="indefinite"/>
                      </p:stCondLst>
                      <p:childTnLst>
                        <p:par>
                          <p:cTn id="265" fill="hold">
                            <p:stCondLst>
                              <p:cond delay="0"/>
                            </p:stCondLst>
                            <p:childTnLst>
                              <p:par>
                                <p:cTn id="26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9" fill="hold">
                      <p:stCondLst>
                        <p:cond delay="indefinite"/>
                      </p:stCondLst>
                      <p:childTnLst>
                        <p:par>
                          <p:cTn id="270" fill="hold">
                            <p:stCondLst>
                              <p:cond delay="0"/>
                            </p:stCondLst>
                            <p:childTnLst>
                              <p:par>
                                <p:cTn id="27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4" fill="hold">
                      <p:stCondLst>
                        <p:cond delay="indefinite"/>
                      </p:stCondLst>
                      <p:childTnLst>
                        <p:par>
                          <p:cTn id="275" fill="hold">
                            <p:stCondLst>
                              <p:cond delay="0"/>
                            </p:stCondLst>
                            <p:childTnLst>
                              <p:par>
                                <p:cTn id="27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9" fill="hold">
                      <p:stCondLst>
                        <p:cond delay="indefinite"/>
                      </p:stCondLst>
                      <p:childTnLst>
                        <p:par>
                          <p:cTn id="280" fill="hold">
                            <p:stCondLst>
                              <p:cond delay="0"/>
                            </p:stCondLst>
                            <p:childTnLst>
                              <p:par>
                                <p:cTn id="28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4" fill="hold">
                      <p:stCondLst>
                        <p:cond delay="indefinite"/>
                      </p:stCondLst>
                      <p:childTnLst>
                        <p:par>
                          <p:cTn id="285" fill="hold">
                            <p:stCondLst>
                              <p:cond delay="0"/>
                            </p:stCondLst>
                            <p:childTnLst>
                              <p:par>
                                <p:cTn id="28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9" fill="hold">
                      <p:stCondLst>
                        <p:cond delay="indefinite"/>
                      </p:stCondLst>
                      <p:childTnLst>
                        <p:par>
                          <p:cTn id="290" fill="hold">
                            <p:stCondLst>
                              <p:cond delay="0"/>
                            </p:stCondLst>
                            <p:childTnLst>
                              <p:par>
                                <p:cTn id="29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4" fill="hold">
                      <p:stCondLst>
                        <p:cond delay="indefinite"/>
                      </p:stCondLst>
                      <p:childTnLst>
                        <p:par>
                          <p:cTn id="295" fill="hold">
                            <p:stCondLst>
                              <p:cond delay="0"/>
                            </p:stCondLst>
                            <p:childTnLst>
                              <p:par>
                                <p:cTn id="29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3" grpId="0"/>
      <p:bldP spid="14" grpId="0"/>
      <p:bldP spid="15" grpId="0"/>
      <p:bldP spid="17" grpId="0"/>
      <p:bldP spid="18" grpId="0"/>
      <p:bldP spid="19" grpId="0" animBg="1"/>
      <p:bldP spid="19" grpId="1" animBg="1"/>
      <p:bldP spid="20" grpId="0"/>
      <p:bldP spid="20" grpId="1"/>
      <p:bldP spid="23" grpId="0"/>
      <p:bldP spid="23" grpId="1"/>
      <p:bldP spid="24" grpId="0"/>
      <p:bldP spid="24" grpId="1"/>
      <p:bldP spid="25" grpId="0"/>
      <p:bldP spid="25" grpId="1"/>
      <p:bldP spid="26" grpId="0"/>
      <p:bldP spid="26" grpId="1"/>
      <p:bldP spid="30" grpId="0"/>
      <p:bldP spid="30" grpId="1"/>
      <p:bldP spid="31" grpId="0"/>
      <p:bldP spid="31" grpId="1"/>
      <p:bldP spid="32" grpId="0"/>
      <p:bldP spid="32" grpId="1"/>
      <p:bldP spid="36" grpId="0"/>
      <p:bldP spid="36" grpId="1"/>
      <p:bldP spid="37" grpId="0"/>
      <p:bldP spid="37" grpId="1"/>
      <p:bldP spid="38" grpId="0"/>
      <p:bldP spid="38" grpId="1"/>
      <p:bldP spid="39" grpId="0"/>
      <p:bldP spid="39" grpId="1"/>
      <p:bldP spid="40" grpId="0"/>
      <p:bldP spid="40" grpId="1"/>
      <p:bldP spid="41" grpId="0"/>
      <p:bldP spid="41" grpId="1"/>
      <p:bldP spid="42" grpId="0"/>
      <p:bldP spid="42" grpId="1"/>
      <p:bldP spid="43" grpId="0"/>
      <p:bldP spid="43" grpId="1"/>
      <p:bldP spid="44" grpId="0"/>
      <p:bldP spid="44" grpId="1"/>
      <p:bldP spid="46" grpId="0"/>
      <p:bldP spid="46" grpId="1"/>
      <p:bldP spid="47" grpId="0"/>
      <p:bldP spid="47" grpId="1"/>
      <p:bldP spid="48" grpId="0" animBg="1"/>
      <p:bldP spid="48" grpId="1" animBg="1"/>
      <p:bldP spid="49" grpId="0"/>
      <p:bldP spid="49" grpId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275" name="Picture 3" descr="去年93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6654" y="2311850"/>
            <a:ext cx="9916364" cy="32781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矩形 7"/>
          <p:cNvSpPr/>
          <p:nvPr/>
        </p:nvSpPr>
        <p:spPr>
          <a:xfrm>
            <a:off x="404054" y="-145339"/>
            <a:ext cx="11163760" cy="1333161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题组二　含氮物质的性质与实验综合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3.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实验室模拟合成氨和氨催化氧化的流程如下：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pic>
        <p:nvPicPr>
          <p:cNvPr id="182274" name="Picture 2" descr="去年93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4687" y="1197546"/>
            <a:ext cx="8061291" cy="14249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矩形 8"/>
          <p:cNvSpPr/>
          <p:nvPr/>
        </p:nvSpPr>
        <p:spPr>
          <a:xfrm>
            <a:off x="5533528" y="5572031"/>
            <a:ext cx="502617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气体的预混合，控制气体流速</a:t>
            </a:r>
            <a:endParaRPr lang="en-US" altLang="zh-CN" sz="2800" b="1" kern="100" dirty="0" smtClean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  <a:p>
            <a:pPr algn="ctr">
              <a:defRPr/>
            </a:pP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干燥气体</a:t>
            </a:r>
            <a:endParaRPr lang="zh-CN" altLang="en-US" sz="2800" b="1" kern="100" dirty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52085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461274" y="1701602"/>
            <a:ext cx="11388152" cy="5293733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已知实验室可用饱和亚硝酸钠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(NaNO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溶液与饱和氯化铵溶液经加热后反应制取氮气。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(1)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从图中选择制取气体的合适装置：氮气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、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氢气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氮气和氢气通过甲装置，甲装置的作用除了将气体混合外，还有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__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(3)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氨合成器出来经冷却的气体连续通入乙装置的水中吸收氨，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________(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会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或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不会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发生倒吸，原因是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7285434" y="3090720"/>
            <a:ext cx="3642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a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9378012" y="3130864"/>
            <a:ext cx="38504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kern="100">
                <a:solidFill>
                  <a:srgbClr val="FF0000"/>
                </a:solidFill>
                <a:latin typeface="Times New Roman"/>
                <a:ea typeface="华文细黑"/>
              </a:rPr>
              <a:t>b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623917" y="4348467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干燥气体</a:t>
            </a:r>
            <a:endParaRPr lang="zh-CN" altLang="en-US" sz="2800" b="1" kern="100" dirty="0">
              <a:solidFill>
                <a:srgbClr val="FF0000"/>
              </a:solidFill>
              <a:latin typeface="Times New Roman"/>
              <a:ea typeface="微软雅黑" pitchFamily="34" charset="-122"/>
              <a:cs typeface="Times New Roman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748930" y="4348467"/>
            <a:ext cx="37753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控制氢气和氮气的流速</a:t>
            </a:r>
            <a:endParaRPr lang="zh-CN" altLang="en-US" sz="2800" b="1" kern="100" dirty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792014" y="5632208"/>
            <a:ext cx="9028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不会</a:t>
            </a:r>
            <a:endParaRPr lang="zh-CN" altLang="en-US" sz="2800" b="1" kern="100" dirty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7920806" y="5611000"/>
            <a:ext cx="415106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因为混合气体中含有</a:t>
            </a:r>
            <a:r>
              <a:rPr lang="zh-CN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大</a:t>
            </a:r>
            <a:endParaRPr lang="zh-CN" altLang="en-US" sz="2800" b="1" kern="100" dirty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584081" y="6259072"/>
            <a:ext cx="41344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量难溶于水的氮气、氢气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pic>
        <p:nvPicPr>
          <p:cNvPr id="18" name="Picture 3" descr="去年93B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0870" y="-26590"/>
            <a:ext cx="6048672" cy="19995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9" name="Group 15"/>
          <p:cNvGrpSpPr>
            <a:grpSpLocks/>
          </p:cNvGrpSpPr>
          <p:nvPr/>
        </p:nvGrpSpPr>
        <p:grpSpPr bwMode="auto">
          <a:xfrm>
            <a:off x="6959302" y="4149210"/>
            <a:ext cx="4609500" cy="1138501"/>
            <a:chOff x="851" y="1749"/>
            <a:chExt cx="2178" cy="717"/>
          </a:xfrm>
        </p:grpSpPr>
        <p:sp>
          <p:nvSpPr>
            <p:cNvPr id="20" name="Text Box 16"/>
            <p:cNvSpPr txBox="1">
              <a:spLocks noChangeArrowheads="1"/>
            </p:cNvSpPr>
            <p:nvPr/>
          </p:nvSpPr>
          <p:spPr bwMode="auto">
            <a:xfrm>
              <a:off x="851" y="1888"/>
              <a:ext cx="2178" cy="3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en-US" altLang="zh-CN" sz="3300" b="1" dirty="0">
                  <a:solidFill>
                    <a:srgbClr val="0000CC"/>
                  </a:solidFill>
                  <a:latin typeface="Times New Roman" pitchFamily="18" charset="0"/>
                  <a:ea typeface="楷体" pitchFamily="49" charset="-122"/>
                </a:rPr>
                <a:t>N</a:t>
              </a:r>
              <a:r>
                <a:rPr kumimoji="1" lang="en-US" altLang="zh-CN" sz="3300" b="1" baseline="-25000" dirty="0">
                  <a:solidFill>
                    <a:srgbClr val="0000CC"/>
                  </a:solidFill>
                  <a:latin typeface="Times New Roman" pitchFamily="18" charset="0"/>
                  <a:ea typeface="楷体" pitchFamily="49" charset="-122"/>
                </a:rPr>
                <a:t>2</a:t>
              </a:r>
              <a:r>
                <a:rPr kumimoji="1" lang="en-US" altLang="zh-CN" sz="3300" b="1" dirty="0">
                  <a:solidFill>
                    <a:srgbClr val="0000CC"/>
                  </a:solidFill>
                  <a:latin typeface="Times New Roman" pitchFamily="18" charset="0"/>
                  <a:ea typeface="楷体" pitchFamily="49" charset="-122"/>
                </a:rPr>
                <a:t> +  3H</a:t>
              </a:r>
              <a:r>
                <a:rPr kumimoji="1" lang="en-US" altLang="zh-CN" sz="3300" b="1" baseline="-25000" dirty="0">
                  <a:solidFill>
                    <a:srgbClr val="0000CC"/>
                  </a:solidFill>
                  <a:latin typeface="Times New Roman" pitchFamily="18" charset="0"/>
                  <a:ea typeface="楷体" pitchFamily="49" charset="-122"/>
                </a:rPr>
                <a:t>2</a:t>
              </a:r>
              <a:r>
                <a:rPr kumimoji="1" lang="en-US" altLang="zh-CN" sz="3300" b="1" dirty="0">
                  <a:solidFill>
                    <a:srgbClr val="0000CC"/>
                  </a:solidFill>
                  <a:latin typeface="Times New Roman" pitchFamily="18" charset="0"/>
                  <a:ea typeface="楷体" pitchFamily="49" charset="-122"/>
                </a:rPr>
                <a:t>                </a:t>
              </a:r>
              <a:r>
                <a:rPr kumimoji="1" lang="en-US" altLang="zh-CN" sz="3300" b="1" dirty="0" smtClean="0">
                  <a:solidFill>
                    <a:srgbClr val="0000CC"/>
                  </a:solidFill>
                  <a:latin typeface="Times New Roman" pitchFamily="18" charset="0"/>
                  <a:ea typeface="楷体" pitchFamily="49" charset="-122"/>
                </a:rPr>
                <a:t>2NH</a:t>
              </a:r>
              <a:r>
                <a:rPr kumimoji="1" lang="en-US" altLang="zh-CN" sz="3300" b="1" baseline="-25000" dirty="0" smtClean="0">
                  <a:solidFill>
                    <a:srgbClr val="0000CC"/>
                  </a:solidFill>
                  <a:latin typeface="Times New Roman" pitchFamily="18" charset="0"/>
                  <a:ea typeface="楷体" pitchFamily="49" charset="-122"/>
                </a:rPr>
                <a:t>3</a:t>
              </a:r>
              <a:endParaRPr kumimoji="1" lang="en-US" altLang="zh-CN" sz="3300" b="1" baseline="-25000" dirty="0">
                <a:solidFill>
                  <a:srgbClr val="0000CC"/>
                </a:solidFill>
                <a:latin typeface="Times New Roman" pitchFamily="18" charset="0"/>
                <a:ea typeface="楷体" pitchFamily="49" charset="-122"/>
              </a:endParaRPr>
            </a:p>
          </p:txBody>
        </p:sp>
        <p:sp>
          <p:nvSpPr>
            <p:cNvPr id="21" name="Text Box 17"/>
            <p:cNvSpPr txBox="1">
              <a:spLocks noChangeArrowheads="1"/>
            </p:cNvSpPr>
            <p:nvPr/>
          </p:nvSpPr>
          <p:spPr bwMode="auto">
            <a:xfrm>
              <a:off x="1476" y="1749"/>
              <a:ext cx="1178" cy="7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ts val="1200"/>
                </a:spcBef>
              </a:pPr>
              <a:r>
                <a:rPr kumimoji="1" lang="zh-CN" altLang="en-US" sz="2900" b="1" dirty="0">
                  <a:solidFill>
                    <a:srgbClr val="0000CC"/>
                  </a:solidFill>
                  <a:latin typeface="Times New Roman" pitchFamily="18" charset="0"/>
                  <a:ea typeface="楷体" pitchFamily="49" charset="-122"/>
                </a:rPr>
                <a:t>高温高压</a:t>
              </a:r>
            </a:p>
            <a:p>
              <a:pPr algn="ctr" eaLnBrk="1" hangingPunct="1">
                <a:spcBef>
                  <a:spcPts val="1200"/>
                </a:spcBef>
              </a:pPr>
              <a:r>
                <a:rPr kumimoji="1" lang="zh-CN" altLang="en-US" sz="2900" b="1" dirty="0">
                  <a:solidFill>
                    <a:srgbClr val="0000CC"/>
                  </a:solidFill>
                  <a:latin typeface="Times New Roman" pitchFamily="18" charset="0"/>
                  <a:ea typeface="楷体" pitchFamily="49" charset="-122"/>
                </a:rPr>
                <a:t>催化剂 </a:t>
              </a:r>
            </a:p>
          </p:txBody>
        </p:sp>
        <p:sp>
          <p:nvSpPr>
            <p:cNvPr id="22" name="Line 18"/>
            <p:cNvSpPr>
              <a:spLocks noChangeShapeType="1"/>
            </p:cNvSpPr>
            <p:nvPr/>
          </p:nvSpPr>
          <p:spPr bwMode="auto">
            <a:xfrm flipV="1">
              <a:off x="1749" y="2069"/>
              <a:ext cx="680" cy="0"/>
            </a:xfrm>
            <a:prstGeom prst="line">
              <a:avLst/>
            </a:prstGeom>
            <a:noFill/>
            <a:ln w="38100">
              <a:solidFill>
                <a:srgbClr val="0000C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" name="Line 19"/>
            <p:cNvSpPr>
              <a:spLocks noChangeShapeType="1"/>
            </p:cNvSpPr>
            <p:nvPr/>
          </p:nvSpPr>
          <p:spPr bwMode="auto">
            <a:xfrm flipV="1">
              <a:off x="1749" y="2114"/>
              <a:ext cx="680" cy="0"/>
            </a:xfrm>
            <a:prstGeom prst="line">
              <a:avLst/>
            </a:prstGeom>
            <a:noFill/>
            <a:ln w="38100">
              <a:solidFill>
                <a:srgbClr val="0000C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" name="Line 20"/>
            <p:cNvSpPr>
              <a:spLocks noChangeShapeType="1"/>
            </p:cNvSpPr>
            <p:nvPr/>
          </p:nvSpPr>
          <p:spPr bwMode="auto">
            <a:xfrm>
              <a:off x="1749" y="2114"/>
              <a:ext cx="136" cy="46"/>
            </a:xfrm>
            <a:prstGeom prst="line">
              <a:avLst/>
            </a:prstGeom>
            <a:noFill/>
            <a:ln w="38100" cap="sq">
              <a:solidFill>
                <a:srgbClr val="0000CC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5" name="Line 21"/>
            <p:cNvSpPr>
              <a:spLocks noChangeShapeType="1"/>
            </p:cNvSpPr>
            <p:nvPr/>
          </p:nvSpPr>
          <p:spPr bwMode="auto">
            <a:xfrm>
              <a:off x="2293" y="2013"/>
              <a:ext cx="136" cy="48"/>
            </a:xfrm>
            <a:prstGeom prst="line">
              <a:avLst/>
            </a:prstGeom>
            <a:noFill/>
            <a:ln w="38100" cap="sq">
              <a:solidFill>
                <a:srgbClr val="0000CC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262396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9" grpId="0"/>
      <p:bldP spid="10" grpId="0"/>
      <p:bldP spid="11" grpId="0"/>
      <p:bldP spid="12" grpId="0"/>
      <p:bldP spid="14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548070" y="-26590"/>
            <a:ext cx="11163760" cy="4341485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(4)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用乙装置吸收一段时间氨后，再通入空气，同时将经加热的铂丝插入乙装置的锥形瓶内，能使铂丝保持红热的原因是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，锥形瓶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中还可观察到的现象是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229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(5)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写出乙装置中氨氧化的化学方程式：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___________________________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(6)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反应结束后锥形瓶内的溶液中含有的离子为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OH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________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________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8505378" y="706190"/>
            <a:ext cx="30572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氨的氧化反应是</a:t>
            </a:r>
            <a:r>
              <a:rPr lang="zh-CN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一</a:t>
            </a:r>
            <a:endParaRPr lang="zh-CN" altLang="en-US" sz="2800" b="1" kern="100" dirty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96893" y="1341562"/>
            <a:ext cx="19800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个放热反应</a:t>
            </a:r>
            <a:endParaRPr lang="zh-CN" altLang="en-US" sz="2800" b="1" kern="100" dirty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7823398" y="1329284"/>
            <a:ext cx="30572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有红棕色气体产生</a:t>
            </a:r>
            <a:endParaRPr lang="zh-CN" altLang="en-US" sz="2800" b="1" kern="100" dirty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</p:txBody>
      </p:sp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99294295"/>
              </p:ext>
            </p:extLst>
          </p:nvPr>
        </p:nvGraphicFramePr>
        <p:xfrm>
          <a:off x="6836346" y="1872705"/>
          <a:ext cx="4818062" cy="1044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572" name="文档" r:id="rId3" imgW="4880174" imgH="1064897" progId="Word.Document.12">
                  <p:embed/>
                </p:oleObj>
              </mc:Choice>
              <mc:Fallback>
                <p:oleObj name="文档" r:id="rId3" imgW="4880174" imgH="1064897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836346" y="1872705"/>
                        <a:ext cx="4818062" cy="10445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66407288"/>
              </p:ext>
            </p:extLst>
          </p:nvPr>
        </p:nvGraphicFramePr>
        <p:xfrm>
          <a:off x="10130408" y="2976017"/>
          <a:ext cx="1001713" cy="681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573" name="文档" r:id="rId5" imgW="1030654" imgH="706936" progId="Word.Document.12">
                  <p:embed/>
                </p:oleObj>
              </mc:Choice>
              <mc:Fallback>
                <p:oleObj name="文档" r:id="rId5" imgW="1030654" imgH="706936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130408" y="2976017"/>
                        <a:ext cx="1001713" cy="6810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3119149"/>
              </p:ext>
            </p:extLst>
          </p:nvPr>
        </p:nvGraphicFramePr>
        <p:xfrm>
          <a:off x="986408" y="3573810"/>
          <a:ext cx="120650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574" name="文档" r:id="rId7" imgW="1230655" imgH="925450" progId="Word.Document.12">
                  <p:embed/>
                </p:oleObj>
              </mc:Choice>
              <mc:Fallback>
                <p:oleObj name="文档" r:id="rId7" imgW="1230655" imgH="92545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986408" y="3573810"/>
                        <a:ext cx="1206500" cy="914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矩形 14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6" name="Picture 3" descr="去年93B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341" t="32657" r="-161"/>
          <a:stretch/>
        </p:blipFill>
        <p:spPr bwMode="auto">
          <a:xfrm>
            <a:off x="5951190" y="3456824"/>
            <a:ext cx="2232248" cy="31413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矩形 16"/>
          <p:cNvSpPr/>
          <p:nvPr/>
        </p:nvSpPr>
        <p:spPr>
          <a:xfrm>
            <a:off x="4969577" y="3658012"/>
            <a:ext cx="112562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b="1" kern="100" dirty="0" smtClean="0">
                <a:solidFill>
                  <a:srgbClr val="FF0000"/>
                </a:solidFill>
                <a:latin typeface="Times New Roman"/>
                <a:ea typeface="华文细黑"/>
              </a:rPr>
              <a:t>NH</a:t>
            </a:r>
            <a:r>
              <a:rPr lang="en-US" altLang="zh-CN" sz="40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</a:rPr>
              <a:t>3</a:t>
            </a:r>
            <a:endParaRPr lang="zh-CN" altLang="en-US" sz="4000" b="1" baseline="-25000" dirty="0">
              <a:solidFill>
                <a:srgbClr val="FF0000"/>
              </a:solidFill>
            </a:endParaRPr>
          </a:p>
        </p:txBody>
      </p:sp>
      <p:cxnSp>
        <p:nvCxnSpPr>
          <p:cNvPr id="5" name="直接箭头连接符 4"/>
          <p:cNvCxnSpPr/>
          <p:nvPr/>
        </p:nvCxnSpPr>
        <p:spPr>
          <a:xfrm>
            <a:off x="7221934" y="3645312"/>
            <a:ext cx="0" cy="851902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/>
          <p:cNvSpPr/>
          <p:nvPr/>
        </p:nvSpPr>
        <p:spPr>
          <a:xfrm>
            <a:off x="7247334" y="3513996"/>
            <a:ext cx="75533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b="1" kern="100" dirty="0" smtClean="0">
                <a:solidFill>
                  <a:srgbClr val="FF0000"/>
                </a:solidFill>
                <a:latin typeface="Times New Roman"/>
                <a:ea typeface="华文细黑"/>
              </a:rPr>
              <a:t>O</a:t>
            </a:r>
            <a:r>
              <a:rPr lang="en-US" altLang="zh-CN" sz="40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</a:rPr>
              <a:t>2</a:t>
            </a:r>
            <a:endParaRPr lang="zh-CN" altLang="en-US" sz="4000" b="1" baseline="-25000" dirty="0">
              <a:solidFill>
                <a:srgbClr val="FF0000"/>
              </a:solidFill>
            </a:endParaRPr>
          </a:p>
        </p:txBody>
      </p:sp>
      <p:sp>
        <p:nvSpPr>
          <p:cNvPr id="8" name="椭圆 7"/>
          <p:cNvSpPr/>
          <p:nvPr/>
        </p:nvSpPr>
        <p:spPr>
          <a:xfrm>
            <a:off x="7412558" y="4437906"/>
            <a:ext cx="864096" cy="80478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1" name="曲线连接符 20"/>
          <p:cNvCxnSpPr>
            <a:stCxn id="8" idx="6"/>
          </p:cNvCxnSpPr>
          <p:nvPr/>
        </p:nvCxnSpPr>
        <p:spPr>
          <a:xfrm flipV="1">
            <a:off x="8276654" y="4653930"/>
            <a:ext cx="554856" cy="186370"/>
          </a:xfrm>
          <a:prstGeom prst="curvedConnector3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/>
          <p:cNvSpPr/>
          <p:nvPr/>
        </p:nvSpPr>
        <p:spPr>
          <a:xfrm>
            <a:off x="8759502" y="4285179"/>
            <a:ext cx="141577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kern="100" dirty="0" smtClean="0">
                <a:solidFill>
                  <a:srgbClr val="FF0000"/>
                </a:solidFill>
                <a:latin typeface="Times New Roman"/>
                <a:ea typeface="华文细黑"/>
              </a:rPr>
              <a:t>催化剂</a:t>
            </a:r>
            <a:endParaRPr lang="zh-CN" altLang="en-US" sz="3200" b="1" baseline="-25000" dirty="0">
              <a:solidFill>
                <a:srgbClr val="FF0000"/>
              </a:solidFill>
            </a:endParaRPr>
          </a:p>
        </p:txBody>
      </p:sp>
      <p:cxnSp>
        <p:nvCxnSpPr>
          <p:cNvPr id="23" name="直接连接符 22"/>
          <p:cNvCxnSpPr/>
          <p:nvPr/>
        </p:nvCxnSpPr>
        <p:spPr>
          <a:xfrm>
            <a:off x="1414686" y="706190"/>
            <a:ext cx="6336704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 25"/>
          <p:cNvSpPr/>
          <p:nvPr/>
        </p:nvSpPr>
        <p:spPr>
          <a:xfrm>
            <a:off x="7751019" y="5119886"/>
            <a:ext cx="93647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kern="100" dirty="0" smtClean="0">
                <a:solidFill>
                  <a:srgbClr val="0000FF"/>
                </a:solidFill>
                <a:latin typeface="Times New Roman"/>
                <a:ea typeface="华文细黑"/>
              </a:rPr>
              <a:t>NH</a:t>
            </a:r>
            <a:r>
              <a:rPr lang="en-US" altLang="zh-CN" sz="3200" b="1" kern="100" baseline="-25000" dirty="0" smtClean="0">
                <a:solidFill>
                  <a:srgbClr val="0000FF"/>
                </a:solidFill>
                <a:latin typeface="Times New Roman"/>
                <a:ea typeface="华文细黑"/>
              </a:rPr>
              <a:t>3</a:t>
            </a:r>
            <a:endParaRPr lang="zh-CN" altLang="en-US" sz="3200" b="1" baseline="-25000" dirty="0">
              <a:solidFill>
                <a:srgbClr val="0000FF"/>
              </a:solidFill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7751390" y="5725542"/>
            <a:ext cx="125547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kern="100" dirty="0" smtClean="0">
                <a:solidFill>
                  <a:srgbClr val="0000FF"/>
                </a:solidFill>
                <a:latin typeface="Times New Roman"/>
                <a:ea typeface="华文细黑"/>
              </a:rPr>
              <a:t>HNO</a:t>
            </a:r>
            <a:r>
              <a:rPr lang="en-US" altLang="zh-CN" sz="3200" b="1" kern="100" baseline="-25000" dirty="0" smtClean="0">
                <a:solidFill>
                  <a:srgbClr val="0000FF"/>
                </a:solidFill>
                <a:latin typeface="Times New Roman"/>
                <a:ea typeface="华文细黑"/>
              </a:rPr>
              <a:t>3</a:t>
            </a:r>
            <a:endParaRPr lang="zh-CN" altLang="en-US" sz="3200" b="1" baseline="-25000" dirty="0">
              <a:solidFill>
                <a:srgbClr val="0000FF"/>
              </a:solidFill>
            </a:endParaRPr>
          </a:p>
        </p:txBody>
      </p:sp>
      <p:sp>
        <p:nvSpPr>
          <p:cNvPr id="29" name="左大括号 28"/>
          <p:cNvSpPr/>
          <p:nvPr/>
        </p:nvSpPr>
        <p:spPr>
          <a:xfrm flipH="1" flipV="1">
            <a:off x="8975526" y="5378365"/>
            <a:ext cx="326132" cy="715725"/>
          </a:xfrm>
          <a:prstGeom prst="leftBrace">
            <a:avLst/>
          </a:prstGeom>
          <a:ln w="317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00FF"/>
              </a:solidFill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9303467" y="5410690"/>
            <a:ext cx="168828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kern="100" dirty="0" smtClean="0">
                <a:solidFill>
                  <a:srgbClr val="0000FF"/>
                </a:solidFill>
                <a:latin typeface="Times New Roman"/>
                <a:ea typeface="华文细黑"/>
              </a:rPr>
              <a:t>NH</a:t>
            </a:r>
            <a:r>
              <a:rPr lang="en-US" altLang="zh-CN" sz="3200" b="1" kern="100" baseline="-25000" dirty="0" smtClean="0">
                <a:solidFill>
                  <a:srgbClr val="0000FF"/>
                </a:solidFill>
                <a:latin typeface="Times New Roman"/>
                <a:ea typeface="华文细黑"/>
              </a:rPr>
              <a:t>4</a:t>
            </a:r>
            <a:r>
              <a:rPr lang="en-US" altLang="zh-CN" sz="3200" b="1" kern="100" dirty="0" smtClean="0">
                <a:solidFill>
                  <a:srgbClr val="0000FF"/>
                </a:solidFill>
                <a:latin typeface="Times New Roman"/>
                <a:ea typeface="华文细黑"/>
              </a:rPr>
              <a:t>NO</a:t>
            </a:r>
            <a:r>
              <a:rPr lang="en-US" altLang="zh-CN" sz="3200" b="1" kern="100" baseline="-25000" dirty="0" smtClean="0">
                <a:solidFill>
                  <a:srgbClr val="0000FF"/>
                </a:solidFill>
                <a:latin typeface="Times New Roman"/>
                <a:ea typeface="华文细黑"/>
              </a:rPr>
              <a:t>3</a:t>
            </a:r>
            <a:endParaRPr lang="zh-CN" altLang="en-US" sz="3200" b="1" baseline="-25000" dirty="0">
              <a:solidFill>
                <a:srgbClr val="0000FF"/>
              </a:solidFill>
            </a:endParaRPr>
          </a:p>
        </p:txBody>
      </p:sp>
      <p:sp>
        <p:nvSpPr>
          <p:cNvPr id="32" name="椭圆 31"/>
          <p:cNvSpPr/>
          <p:nvPr/>
        </p:nvSpPr>
        <p:spPr>
          <a:xfrm>
            <a:off x="9445674" y="117426"/>
            <a:ext cx="732274" cy="5628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5625058" y="766014"/>
            <a:ext cx="1482262" cy="5628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1993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7" grpId="0"/>
      <p:bldP spid="17" grpId="0"/>
      <p:bldP spid="19" grpId="0"/>
      <p:bldP spid="8" grpId="0" animBg="1"/>
      <p:bldP spid="22" grpId="0"/>
      <p:bldP spid="26" grpId="0"/>
      <p:bldP spid="27" grpId="0"/>
      <p:bldP spid="29" grpId="0" animBg="1"/>
      <p:bldP spid="30" grpId="0"/>
      <p:bldP spid="32" grpId="0" animBg="1"/>
      <p:bldP spid="33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598747" y="1086648"/>
            <a:ext cx="10943790" cy="4647402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1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有关氮及其重要化合物的推断题常以</a:t>
            </a:r>
            <a:r>
              <a:rPr lang="en-US" altLang="zh-CN" sz="2800" b="1" kern="100" dirty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产生白烟、红棕色气体、无色气体在空气中变为红棕色、能使湿润红色石蕊试纸变为蓝色</a:t>
            </a:r>
            <a:r>
              <a:rPr lang="en-US" altLang="zh-CN" sz="2800" b="1" kern="100" dirty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等特殊现象为突破口。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不同价态的含氮物质的转化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(1)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歧化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——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同一元素的化合价在同一反应中既升高又降低。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如：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3NO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spc="-80" dirty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=2HNO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        2NO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2NaOH</a:t>
            </a:r>
            <a:r>
              <a:rPr lang="en-US" altLang="zh-CN" sz="2800" kern="100" spc="-80" dirty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=NaNO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342326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78039642"/>
              </p:ext>
            </p:extLst>
          </p:nvPr>
        </p:nvGraphicFramePr>
        <p:xfrm>
          <a:off x="1490835" y="965572"/>
          <a:ext cx="8132763" cy="5416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428" name="文档" r:id="rId3" imgW="8131972" imgH="5416418" progId="Word.Document.12">
                  <p:embed/>
                </p:oleObj>
              </mc:Choice>
              <mc:Fallback>
                <p:oleObj name="文档" r:id="rId3" imgW="8131972" imgH="5416418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490835" y="965572"/>
                        <a:ext cx="8132763" cy="5416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矩形 3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任意多边形 2"/>
          <p:cNvSpPr/>
          <p:nvPr/>
        </p:nvSpPr>
        <p:spPr>
          <a:xfrm>
            <a:off x="1101625" y="3820964"/>
            <a:ext cx="389210" cy="904974"/>
          </a:xfrm>
          <a:custGeom>
            <a:avLst/>
            <a:gdLst>
              <a:gd name="connsiteX0" fmla="*/ 508124 w 508124"/>
              <a:gd name="connsiteY0" fmla="*/ 0 h 762000"/>
              <a:gd name="connsiteX1" fmla="*/ 124 w 508124"/>
              <a:gd name="connsiteY1" fmla="*/ 393700 h 762000"/>
              <a:gd name="connsiteX2" fmla="*/ 470024 w 508124"/>
              <a:gd name="connsiteY2" fmla="*/ 762000 h 76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8124" h="762000">
                <a:moveTo>
                  <a:pt x="508124" y="0"/>
                </a:moveTo>
                <a:cubicBezTo>
                  <a:pt x="257299" y="133350"/>
                  <a:pt x="6474" y="266700"/>
                  <a:pt x="124" y="393700"/>
                </a:cubicBezTo>
                <a:cubicBezTo>
                  <a:pt x="-6226" y="520700"/>
                  <a:pt x="231899" y="641350"/>
                  <a:pt x="470024" y="762000"/>
                </a:cubicBezTo>
              </a:path>
            </a:pathLst>
          </a:custGeom>
          <a:noFill/>
          <a:ln>
            <a:solidFill>
              <a:srgbClr val="FF0000"/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351835" y="3827934"/>
            <a:ext cx="80021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kern="100" dirty="0" smtClean="0">
                <a:solidFill>
                  <a:srgbClr val="FF0000"/>
                </a:solidFill>
                <a:latin typeface="Times New Roman"/>
                <a:ea typeface="华文细黑"/>
              </a:rPr>
              <a:t>Cl</a:t>
            </a:r>
            <a:r>
              <a:rPr lang="en-US" altLang="zh-CN" sz="36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</a:rPr>
              <a:t>2</a:t>
            </a:r>
            <a:endParaRPr lang="zh-CN" altLang="en-US" sz="3600" b="1" baseline="-25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3301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1"/>
          <p:cNvSpPr txBox="1"/>
          <p:nvPr/>
        </p:nvSpPr>
        <p:spPr>
          <a:xfrm>
            <a:off x="1342679" y="2610411"/>
            <a:ext cx="9417963" cy="132343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/>
                <a:ea typeface="微软雅黑"/>
              </a:rPr>
              <a:t>探究高考　明确考向</a:t>
            </a:r>
            <a:endParaRPr kumimoji="0" lang="zh-CN" altLang="en-US" sz="80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1788284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269013" y="1125538"/>
            <a:ext cx="11730849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1.(2015·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全国卷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Ⅰ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7)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我国清代《本草纲目拾遗》中记叙无机药物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335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种，其中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强水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条目下写道：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性最烈，能蚀五金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……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其水甚强，五金八石皆能穿滴，惟玻璃可盛。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这里的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强水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是指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氨水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	B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 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硝酸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	C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		D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卤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水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根据题意，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强水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能溶解大多数金属和矿物，所以为硝酸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sp>
        <p:nvSpPr>
          <p:cNvPr id="17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9119542" y="45615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8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9621720" y="45615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9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10099756" y="45615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0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10528250" y="45615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7" name="矩形 6"/>
          <p:cNvSpPr/>
          <p:nvPr/>
        </p:nvSpPr>
        <p:spPr>
          <a:xfrm>
            <a:off x="8068450" y="2462342"/>
            <a:ext cx="52610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B</a:t>
            </a:r>
            <a:endParaRPr lang="zh-CN" altLang="en-US" sz="4000" b="1" dirty="0">
              <a:solidFill>
                <a:srgbClr val="FF0000"/>
              </a:solidFill>
            </a:endParaRPr>
          </a:p>
        </p:txBody>
      </p:sp>
      <p:sp>
        <p:nvSpPr>
          <p:cNvPr id="14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1063758" y="45418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5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1492252" y="454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6861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269945" y="-41691"/>
            <a:ext cx="10793813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2.(2015·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上海，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下列物质见光不会分解的是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A.HClO 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			B.NH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Cl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C.HNO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			D.AgNO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3</a:t>
            </a:r>
          </a:p>
        </p:txBody>
      </p:sp>
      <p:sp>
        <p:nvSpPr>
          <p:cNvPr id="12" name="矩形 11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7022334"/>
              </p:ext>
            </p:extLst>
          </p:nvPr>
        </p:nvGraphicFramePr>
        <p:xfrm>
          <a:off x="317868" y="4351384"/>
          <a:ext cx="10947400" cy="1905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1234" name="文档" r:id="rId3" imgW="10949368" imgH="1907130" progId="Word.Document.12">
                  <p:embed/>
                </p:oleObj>
              </mc:Choice>
              <mc:Fallback>
                <p:oleObj name="文档" r:id="rId3" imgW="10949368" imgH="190713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17868" y="4351384"/>
                        <a:ext cx="10947400" cy="1905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01372257"/>
              </p:ext>
            </p:extLst>
          </p:nvPr>
        </p:nvGraphicFramePr>
        <p:xfrm>
          <a:off x="293141" y="5921375"/>
          <a:ext cx="10842625" cy="1887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1235" name="文档" r:id="rId5" imgW="10976589" imgH="1906517" progId="Word.Document.12">
                  <p:embed/>
                </p:oleObj>
              </mc:Choice>
              <mc:Fallback>
                <p:oleObj name="文档" r:id="rId5" imgW="10976589" imgH="1906517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93141" y="5921375"/>
                        <a:ext cx="10842625" cy="18875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8117336"/>
              </p:ext>
            </p:extLst>
          </p:nvPr>
        </p:nvGraphicFramePr>
        <p:xfrm>
          <a:off x="276225" y="2162175"/>
          <a:ext cx="10812463" cy="2062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1236" name="文档" r:id="rId7" imgW="10950977" imgH="2085488" progId="Word.Document.12">
                  <p:embed/>
                </p:oleObj>
              </mc:Choice>
              <mc:Fallback>
                <p:oleObj name="文档" r:id="rId7" imgW="10950977" imgH="2085488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76225" y="2162175"/>
                        <a:ext cx="10812463" cy="20621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矩形 13"/>
          <p:cNvSpPr/>
          <p:nvPr/>
        </p:nvSpPr>
        <p:spPr>
          <a:xfrm>
            <a:off x="238711" y="3493028"/>
            <a:ext cx="11185087" cy="656846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在加热时发生分解反应，而在光照时不会分解，正确；</a:t>
            </a:r>
            <a:endParaRPr lang="zh-CN" altLang="zh-CN" sz="2800" kern="100" dirty="0">
              <a:effectLst/>
              <a:latin typeface="宋体"/>
              <a:cs typeface="Courier New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7462147" y="-26590"/>
            <a:ext cx="492443" cy="73507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en-US" altLang="zh-CN" sz="36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B</a:t>
            </a:r>
            <a:endParaRPr lang="zh-CN" altLang="zh-CN" sz="3600" b="1" kern="100" dirty="0">
              <a:solidFill>
                <a:srgbClr val="FF0000"/>
              </a:solidFill>
              <a:latin typeface="宋体"/>
              <a:cs typeface="Courier New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6527254" y="728287"/>
            <a:ext cx="59663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>
                <a:solidFill>
                  <a:srgbClr val="FF0000"/>
                </a:solidFill>
              </a:rPr>
              <a:t>×</a:t>
            </a:r>
            <a:endParaRPr lang="zh-CN" altLang="en-US" sz="3200" b="1" dirty="0">
              <a:solidFill>
                <a:srgbClr val="FF0000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6933902" y="731590"/>
            <a:ext cx="30572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加热</a:t>
            </a:r>
            <a:r>
              <a:rPr lang="zh-CN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时</a:t>
            </a:r>
            <a:r>
              <a:rPr lang="zh-CN" altLang="en-US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才</a:t>
            </a:r>
            <a:r>
              <a:rPr lang="zh-CN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发生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分解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3240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22" grpId="0"/>
      <p:bldP spid="2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46534" y="-64976"/>
            <a:ext cx="12215887" cy="769417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3.(2015·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北京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理综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下列关于自然界中氮循环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如下图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的说法不正确的是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1000" kern="100" dirty="0">
              <a:effectLst/>
              <a:latin typeface="宋体"/>
              <a:cs typeface="Courier New"/>
            </a:endParaRPr>
          </a:p>
        </p:txBody>
      </p:sp>
      <p:pic>
        <p:nvPicPr>
          <p:cNvPr id="186370" name="Picture 2" descr="HX22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4806" y="765498"/>
            <a:ext cx="6861367" cy="3600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矩形 15"/>
          <p:cNvSpPr/>
          <p:nvPr/>
        </p:nvSpPr>
        <p:spPr>
          <a:xfrm>
            <a:off x="550590" y="4722592"/>
            <a:ext cx="10729192" cy="1803546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氮元素均被氧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化</a:t>
            </a:r>
            <a:r>
              <a:rPr lang="en-US" altLang="zh-CN" sz="2800" kern="100" dirty="0" smtClean="0">
                <a:latin typeface="Times New Roman"/>
                <a:ea typeface="华文细黑"/>
                <a:cs typeface="Times New Roman"/>
              </a:rPr>
              <a:t>                                    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B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工业合成氨属于人工固氮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含氮无机物和含氮有机物可相互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转化</a:t>
            </a:r>
            <a:r>
              <a:rPr lang="en-US" altLang="zh-CN" sz="2800" kern="100" dirty="0" smtClean="0">
                <a:latin typeface="Times New Roman"/>
                <a:ea typeface="华文细黑"/>
                <a:cs typeface="Times New Roman"/>
              </a:rPr>
              <a:t> </a:t>
            </a: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D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碳、氢、氧三种元素也参加了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氮循环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1228878" y="-98598"/>
            <a:ext cx="554960" cy="80650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en-US" altLang="zh-CN" sz="40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A</a:t>
            </a:r>
            <a:endParaRPr lang="zh-CN" altLang="zh-CN" sz="4000" b="1" kern="100" dirty="0">
              <a:solidFill>
                <a:srgbClr val="FF0000"/>
              </a:solidFill>
              <a:latin typeface="宋体"/>
              <a:cs typeface="Courier New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7247334" y="1053530"/>
            <a:ext cx="1584176" cy="79208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" name="曲线连接符 4"/>
          <p:cNvCxnSpPr/>
          <p:nvPr/>
        </p:nvCxnSpPr>
        <p:spPr>
          <a:xfrm>
            <a:off x="8831510" y="1629594"/>
            <a:ext cx="1224136" cy="576064"/>
          </a:xfrm>
          <a:prstGeom prst="curvedConnector3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9335566" y="2113208"/>
            <a:ext cx="2646878" cy="6626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zh-CN" altLang="en-US" sz="32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有机物中的氮</a:t>
            </a:r>
            <a:endParaRPr lang="zh-CN" altLang="zh-CN" sz="3200" b="1" kern="100" dirty="0">
              <a:solidFill>
                <a:srgbClr val="FF0000"/>
              </a:solidFill>
              <a:latin typeface="宋体"/>
              <a:cs typeface="Courier New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3410336" y="4797946"/>
            <a:ext cx="59663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>
                <a:solidFill>
                  <a:srgbClr val="FF0000"/>
                </a:solidFill>
              </a:rPr>
              <a:t>×</a:t>
            </a:r>
            <a:endParaRPr lang="zh-CN" altLang="en-US" sz="3200" b="1" dirty="0">
              <a:solidFill>
                <a:srgbClr val="FF0000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4107416" y="4789235"/>
            <a:ext cx="184377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32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NH</a:t>
            </a:r>
            <a:r>
              <a:rPr lang="en-US" altLang="zh-CN" sz="32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3</a:t>
            </a:r>
            <a:endParaRPr lang="zh-CN" altLang="en-US" sz="3200" b="1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4150990" y="4278897"/>
            <a:ext cx="415498" cy="73507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en-US" altLang="zh-CN" sz="36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0</a:t>
            </a:r>
            <a:endParaRPr lang="zh-CN" altLang="zh-CN" sz="3600" b="1" kern="100" dirty="0">
              <a:solidFill>
                <a:srgbClr val="0000FF"/>
              </a:solidFill>
              <a:latin typeface="宋体"/>
              <a:cs typeface="Courier New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4882684" y="4278897"/>
            <a:ext cx="569387" cy="73507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en-US" altLang="zh-CN" sz="36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-3</a:t>
            </a:r>
            <a:endParaRPr lang="zh-CN" altLang="zh-CN" sz="3600" b="1" kern="100" dirty="0">
              <a:solidFill>
                <a:srgbClr val="0000FF"/>
              </a:solidFill>
              <a:latin typeface="宋体"/>
              <a:cs typeface="Courier New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5591150" y="4357187"/>
            <a:ext cx="142058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被还原</a:t>
            </a:r>
            <a:endParaRPr lang="zh-CN" altLang="en-US" sz="3200" b="1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2003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17" grpId="0"/>
      <p:bldP spid="18" grpId="0"/>
      <p:bldP spid="19" grpId="0"/>
      <p:bldP spid="20" grpId="0"/>
      <p:bldP spid="21" grpId="0"/>
      <p:bldP spid="2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550590" y="223144"/>
            <a:ext cx="11053228" cy="5940063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3.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氮氧化物对环境的污染及防治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(1)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常见的污染类型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①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光化学烟雾：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i="1" kern="100" baseline="-25000" dirty="0">
                <a:latin typeface="Times New Roman"/>
                <a:ea typeface="华文细黑"/>
                <a:cs typeface="Courier New"/>
              </a:rPr>
              <a:t>x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在紫外线作用下，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与碳氢化合物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发生一系列光化学反应，产生了一种有毒的烟雾。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②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酸雨：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i="1" kern="100" baseline="-25000" dirty="0">
                <a:latin typeface="Times New Roman"/>
                <a:ea typeface="华文细黑"/>
                <a:cs typeface="Courier New"/>
              </a:rPr>
              <a:t>x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排入大气中后，与水反应生成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，随雨雪降到地面。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③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破坏臭氧层：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可使平流层中的臭氧减少，导致地面紫外线辐射量增加。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④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与血红蛋白结合使人中毒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latin typeface="宋体"/>
              <a:cs typeface="Courier New"/>
            </a:endParaRPr>
          </a:p>
        </p:txBody>
      </p:sp>
      <p:sp>
        <p:nvSpPr>
          <p:cNvPr id="3" name="Text Box 4"/>
          <p:cNvSpPr txBox="1">
            <a:spLocks noChangeArrowheads="1"/>
          </p:cNvSpPr>
          <p:nvPr/>
        </p:nvSpPr>
        <p:spPr bwMode="auto">
          <a:xfrm>
            <a:off x="5310875" y="4997870"/>
            <a:ext cx="3448627" cy="5561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8850" tIns="54425" rIns="108850" bIns="54425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2900" b="1" dirty="0" smtClean="0">
                <a:solidFill>
                  <a:srgbClr val="FF0000"/>
                </a:solidFill>
              </a:rPr>
              <a:t>2O</a:t>
            </a:r>
            <a:r>
              <a:rPr lang="en-US" altLang="zh-CN" sz="2900" b="1" baseline="-25000" dirty="0" smtClean="0">
                <a:solidFill>
                  <a:srgbClr val="FF0000"/>
                </a:solidFill>
              </a:rPr>
              <a:t>3</a:t>
            </a:r>
            <a:r>
              <a:rPr lang="en-US" altLang="zh-CN" sz="2900" b="1" dirty="0" smtClean="0">
                <a:solidFill>
                  <a:srgbClr val="FF0000"/>
                </a:solidFill>
              </a:rPr>
              <a:t> ======</a:t>
            </a:r>
            <a:r>
              <a:rPr lang="zh-CN" altLang="en-US" sz="2900" b="1" dirty="0" smtClean="0">
                <a:solidFill>
                  <a:srgbClr val="FF0000"/>
                </a:solidFill>
              </a:rPr>
              <a:t> </a:t>
            </a:r>
            <a:r>
              <a:rPr lang="en-US" altLang="zh-CN" sz="2900" b="1" dirty="0" smtClean="0">
                <a:solidFill>
                  <a:srgbClr val="FF0000"/>
                </a:solidFill>
              </a:rPr>
              <a:t>3O</a:t>
            </a:r>
            <a:r>
              <a:rPr lang="en-US" altLang="zh-CN" sz="2900" b="1" baseline="-25000" dirty="0" smtClean="0">
                <a:solidFill>
                  <a:srgbClr val="FF0000"/>
                </a:solidFill>
              </a:rPr>
              <a:t>2</a:t>
            </a:r>
            <a:endParaRPr lang="zh-CN" altLang="en-US" sz="2900" b="1" dirty="0">
              <a:solidFill>
                <a:srgbClr val="FF0000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6188561" y="4794620"/>
            <a:ext cx="111280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0000FF"/>
                </a:solidFill>
              </a:rPr>
              <a:t>氟氯烃</a:t>
            </a:r>
            <a:endParaRPr lang="zh-CN" altLang="en-US" dirty="0">
              <a:solidFill>
                <a:srgbClr val="0000FF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6023198" y="5357910"/>
            <a:ext cx="14221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0000FF"/>
                </a:solidFill>
              </a:rPr>
              <a:t>氮氧化物</a:t>
            </a:r>
            <a:endParaRPr lang="zh-CN" altLang="en-US" dirty="0">
              <a:solidFill>
                <a:srgbClr val="0000FF"/>
              </a:solidFill>
            </a:endParaRPr>
          </a:p>
        </p:txBody>
      </p:sp>
      <p:sp>
        <p:nvSpPr>
          <p:cNvPr id="6" name="椭圆 5"/>
          <p:cNvSpPr/>
          <p:nvPr/>
        </p:nvSpPr>
        <p:spPr>
          <a:xfrm>
            <a:off x="6055964" y="4653930"/>
            <a:ext cx="1389975" cy="132243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曲线连接符 6"/>
          <p:cNvCxnSpPr/>
          <p:nvPr/>
        </p:nvCxnSpPr>
        <p:spPr>
          <a:xfrm>
            <a:off x="7445382" y="5554059"/>
            <a:ext cx="1962192" cy="302196"/>
          </a:xfrm>
          <a:prstGeom prst="curvedConnector3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Box 16"/>
          <p:cNvSpPr txBox="1">
            <a:spLocks noChangeArrowheads="1"/>
          </p:cNvSpPr>
          <p:nvPr/>
        </p:nvSpPr>
        <p:spPr bwMode="auto">
          <a:xfrm>
            <a:off x="9338630" y="5518026"/>
            <a:ext cx="1305165" cy="5386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9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催化剂</a:t>
            </a:r>
            <a:endParaRPr lang="en-US" altLang="zh-CN" sz="2900" b="1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61005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8" dur="5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 animBg="1"/>
      <p:bldP spid="8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90550" y="-98598"/>
            <a:ext cx="57606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.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2" name="Rectangle 3"/>
          <p:cNvSpPr>
            <a:spLocks noChangeArrowheads="1"/>
          </p:cNvSpPr>
          <p:nvPr/>
        </p:nvSpPr>
        <p:spPr bwMode="auto">
          <a:xfrm>
            <a:off x="0" y="0"/>
            <a:ext cx="121904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0408376"/>
              </p:ext>
            </p:extLst>
          </p:nvPr>
        </p:nvGraphicFramePr>
        <p:xfrm>
          <a:off x="622598" y="45419"/>
          <a:ext cx="10981681" cy="3600400"/>
        </p:xfrm>
        <a:graphic>
          <a:graphicData uri="http://schemas.openxmlformats.org/drawingml/2006/table">
            <a:tbl>
              <a:tblPr/>
              <a:tblGrid>
                <a:gridCol w="792088"/>
                <a:gridCol w="3744416"/>
                <a:gridCol w="3131299"/>
                <a:gridCol w="3313878"/>
              </a:tblGrid>
              <a:tr h="18630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5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步骤</a:t>
                      </a:r>
                      <a:endParaRPr lang="zh-CN" sz="9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60637" marR="606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en-US" sz="2500" kern="100" dirty="0">
                        <a:effectLst/>
                        <a:latin typeface="Times New Roman"/>
                        <a:ea typeface="华文细黑"/>
                        <a:cs typeface="Courier New"/>
                      </a:endParaRPr>
                    </a:p>
                  </a:txBody>
                  <a:tcPr marL="60637" marR="606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en-US" sz="2500" kern="100" dirty="0">
                        <a:effectLst/>
                        <a:latin typeface="Times New Roman"/>
                        <a:ea typeface="华文细黑"/>
                        <a:cs typeface="宋体"/>
                      </a:endParaRPr>
                    </a:p>
                  </a:txBody>
                  <a:tcPr marL="60637" marR="606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173736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5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现象</a:t>
                      </a:r>
                      <a:endParaRPr lang="zh-CN" sz="9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60637" marR="606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5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Fe</a:t>
                      </a:r>
                      <a:r>
                        <a:rPr lang="zh-CN" sz="25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表面产生大量无色气泡，液面上方变为红棕色</a:t>
                      </a:r>
                      <a:endParaRPr lang="zh-CN" sz="9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60637" marR="606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5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Fe</a:t>
                      </a:r>
                      <a:r>
                        <a:rPr lang="zh-CN" sz="25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表面产生少量红棕色气泡后，迅速停止</a:t>
                      </a:r>
                      <a:endParaRPr lang="zh-CN" sz="9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60637" marR="606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5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Fe</a:t>
                      </a:r>
                      <a:r>
                        <a:rPr lang="zh-CN" sz="25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、</a:t>
                      </a:r>
                      <a:r>
                        <a:rPr lang="en-US" sz="25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Cu</a:t>
                      </a:r>
                      <a:r>
                        <a:rPr lang="zh-CN" sz="25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接触后，其表面均产生红棕色气泡</a:t>
                      </a:r>
                      <a:endParaRPr lang="zh-CN" sz="9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60637" marR="606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187398" name="Picture 6" descr="E:\杨营\2016\一轮\化学\HX227.TIF"/>
          <p:cNvPicPr>
            <a:picLocks noChangeAspect="1" noChangeArrowheads="1"/>
          </p:cNvPicPr>
          <p:nvPr/>
        </p:nvPicPr>
        <p:blipFill>
          <a:blip r:embed="rId2" r:link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4645" y="253087"/>
            <a:ext cx="1383503" cy="1630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7397" name="Picture 5" descr="E:\杨营\2016\一轮\化学\HX228.TIF"/>
          <p:cNvPicPr>
            <a:picLocks noChangeAspect="1" noChangeArrowheads="1"/>
          </p:cNvPicPr>
          <p:nvPr/>
        </p:nvPicPr>
        <p:blipFill>
          <a:blip r:embed="rId4" r:link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8158" y="228829"/>
            <a:ext cx="4496426" cy="1640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矩形 12"/>
          <p:cNvSpPr/>
          <p:nvPr/>
        </p:nvSpPr>
        <p:spPr>
          <a:xfrm>
            <a:off x="514586" y="3531438"/>
            <a:ext cx="11053228" cy="3354740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下列说法不正确的是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Ⅰ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中气体由无色变为红棕色的化学方程式：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2NO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spc="-80" dirty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=2NO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B.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Ⅱ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中的现象说明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Fe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表面形成致密的氧化膜，阻止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Fe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进一步反应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对比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Ⅰ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Ⅱ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中的现象，说明稀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的氧化性强于浓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针对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Ⅲ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中的现象，在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Fe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Cu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之间连接电流计，可判断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Fe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是否被氧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化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3781276" y="6166098"/>
            <a:ext cx="4258146" cy="67466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" name="曲线连接符 14"/>
          <p:cNvCxnSpPr/>
          <p:nvPr/>
        </p:nvCxnSpPr>
        <p:spPr>
          <a:xfrm flipV="1">
            <a:off x="6490118" y="5518026"/>
            <a:ext cx="1261272" cy="648072"/>
          </a:xfrm>
          <a:prstGeom prst="curvedConnector3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/>
          <p:cNvSpPr/>
          <p:nvPr/>
        </p:nvSpPr>
        <p:spPr>
          <a:xfrm>
            <a:off x="7693334" y="5214614"/>
            <a:ext cx="4493538" cy="591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电流表偏转可以区分正负极</a:t>
            </a:r>
            <a:endParaRPr lang="zh-CN" altLang="zh-CN" sz="2800" b="1" kern="100" dirty="0">
              <a:solidFill>
                <a:srgbClr val="FF0000"/>
              </a:solidFill>
              <a:latin typeface="宋体"/>
              <a:cs typeface="Courier New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4033733" y="3531438"/>
            <a:ext cx="554960" cy="80650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en-US" altLang="zh-CN" sz="40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C</a:t>
            </a:r>
            <a:endParaRPr lang="zh-CN" altLang="zh-CN" sz="4000" b="1" kern="100" dirty="0">
              <a:solidFill>
                <a:srgbClr val="FF0000"/>
              </a:solidFill>
              <a:latin typeface="宋体"/>
              <a:cs typeface="Courier New"/>
            </a:endParaRPr>
          </a:p>
        </p:txBody>
      </p:sp>
      <p:sp>
        <p:nvSpPr>
          <p:cNvPr id="4" name="椭圆 3"/>
          <p:cNvSpPr/>
          <p:nvPr/>
        </p:nvSpPr>
        <p:spPr>
          <a:xfrm>
            <a:off x="6794078" y="2252266"/>
            <a:ext cx="648072" cy="57606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10415686" y="4234076"/>
            <a:ext cx="46679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dirty="0">
                <a:solidFill>
                  <a:srgbClr val="FF0000"/>
                </a:solidFill>
              </a:rPr>
              <a:t>√</a:t>
            </a:r>
          </a:p>
        </p:txBody>
      </p:sp>
      <p:sp>
        <p:nvSpPr>
          <p:cNvPr id="17" name="矩形 16"/>
          <p:cNvSpPr/>
          <p:nvPr/>
        </p:nvSpPr>
        <p:spPr>
          <a:xfrm>
            <a:off x="10452948" y="4882148"/>
            <a:ext cx="46679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dirty="0">
                <a:solidFill>
                  <a:srgbClr val="FF0000"/>
                </a:solidFill>
              </a:rPr>
              <a:t>√</a:t>
            </a:r>
          </a:p>
        </p:txBody>
      </p:sp>
      <p:sp>
        <p:nvSpPr>
          <p:cNvPr id="18" name="矩形 17"/>
          <p:cNvSpPr/>
          <p:nvPr/>
        </p:nvSpPr>
        <p:spPr>
          <a:xfrm>
            <a:off x="9695606" y="5662042"/>
            <a:ext cx="59663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>
                <a:solidFill>
                  <a:srgbClr val="FF0000"/>
                </a:solidFill>
              </a:rPr>
              <a:t>×</a:t>
            </a:r>
            <a:endParaRPr lang="zh-CN" altLang="en-US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6643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9" grpId="0"/>
      <p:bldP spid="23" grpId="0"/>
      <p:bldP spid="4" grpId="0" animBg="1"/>
      <p:bldP spid="16" grpId="0"/>
      <p:bldP spid="17" grpId="0"/>
      <p:bldP spid="18" grpId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531328" y="693490"/>
            <a:ext cx="11053228" cy="5293733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5.2014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高考涉及氮及其化合物选项正误判断，正确的划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“√”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，错误的划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“×”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(1)NH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能使酚酞溶液变红，因而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可用于设计喷泉实验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r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(2014·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广东理综，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9C)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NH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可用于设计喷泉实验，是因为氨气易溶于水。</a:t>
            </a:r>
            <a:endParaRPr lang="zh-CN" altLang="zh-CN" sz="1050" b="1" kern="100" dirty="0">
              <a:solidFill>
                <a:srgbClr val="FF0000"/>
              </a:solidFill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(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实验室用锌粒、稀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以及试管、带导管的橡皮塞可制取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r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(2014·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安徽理综，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9C)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稀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HNO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具有强氧化性，锌粒与稀硝酸反应不能产生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b="1" kern="100" dirty="0">
              <a:solidFill>
                <a:srgbClr val="FF0000"/>
              </a:solidFill>
              <a:latin typeface="宋体"/>
              <a:cs typeface="Courier New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9583623" y="2039928"/>
            <a:ext cx="69762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40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×</a:t>
            </a:r>
            <a:endParaRPr lang="zh-CN" altLang="en-US" sz="4000" b="1" kern="100" dirty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0798179" y="3946044"/>
            <a:ext cx="69762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40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×</a:t>
            </a:r>
            <a:endParaRPr lang="zh-CN" altLang="en-US" sz="4000" b="1" kern="100" dirty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13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9119542" y="45615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4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9621720" y="45615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5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10099756" y="45615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6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10528250" y="45615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7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1063758" y="45418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solidFill>
                <a:srgbClr val="0000FF"/>
              </a:solidFill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8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1492252" y="454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8656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531328" y="837506"/>
            <a:ext cx="11053228" cy="4647402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(3)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由于反应物浓度越大，反应速率越快，因而常温下，相同的铝片中分别加入足量的浓、稀硝酸，浓硝酸中铝片先溶解完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 smtClean="0">
              <a:latin typeface="宋体"/>
              <a:cs typeface="Courier New"/>
            </a:endParaRPr>
          </a:p>
          <a:p>
            <a:pPr algn="r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(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2014·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安徽理综，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12B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)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浓硝酸使铝片在常温下钝化。</a:t>
            </a:r>
            <a:endParaRPr lang="zh-CN" altLang="zh-CN" sz="2800" b="1" kern="100" dirty="0">
              <a:solidFill>
                <a:srgbClr val="FF0000"/>
              </a:solidFill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(4)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制二氧化氮时，用水或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NaOH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溶液吸收尾气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r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(2014·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天津理综，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2D)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二氧化氮与水反应产生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NO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，不能用水吸收。</a:t>
            </a:r>
            <a:endParaRPr lang="zh-CN" altLang="zh-CN" sz="2800" b="1" kern="100" dirty="0">
              <a:solidFill>
                <a:srgbClr val="FF0000"/>
              </a:solidFill>
              <a:effectLst/>
              <a:latin typeface="宋体"/>
              <a:cs typeface="Courier New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8968601" y="1557586"/>
            <a:ext cx="69762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40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×</a:t>
            </a:r>
            <a:endParaRPr lang="zh-CN" altLang="en-US" sz="4000" b="1" kern="100" dirty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7823398" y="3489102"/>
            <a:ext cx="69762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40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×</a:t>
            </a:r>
            <a:endParaRPr lang="zh-CN" altLang="en-US" sz="4000" b="1" kern="100" dirty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19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9119542" y="45615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20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9621720" y="45615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1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10099756" y="45615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2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10528250" y="45615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3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1063758" y="45418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solidFill>
                <a:srgbClr val="0000FF"/>
              </a:solidFill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24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1492252" y="454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9499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204030" y="646882"/>
            <a:ext cx="11733225" cy="5810797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(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5)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用湿润的碘化钾淀粉试纸鉴别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Br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(g)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r">
              <a:lnSpc>
                <a:spcPct val="13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(2014·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重庆理综，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2B)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Br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</a:rPr>
              <a:t>2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(g)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NO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</a:rPr>
              <a:t>2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都具有强氧化性，都能使湿润的碘化钾淀粉试纸变蓝。</a:t>
            </a:r>
            <a:endParaRPr lang="en-US" altLang="zh-CN" sz="2800" b="1" kern="100" spc="-200" dirty="0" smtClean="0">
              <a:solidFill>
                <a:srgbClr val="FF0000"/>
              </a:solidFill>
              <a:latin typeface="Times New Roman"/>
              <a:ea typeface="华文细黑"/>
              <a:cs typeface="Courier New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en-US" altLang="zh-CN" sz="2800" kern="100" spc="-200" dirty="0" smtClean="0">
                <a:latin typeface="Times New Roman"/>
                <a:ea typeface="华文细黑"/>
                <a:cs typeface="Courier New"/>
              </a:rPr>
              <a:t>(</a:t>
            </a:r>
            <a:r>
              <a:rPr lang="en-US" altLang="zh-CN" sz="2800" kern="100" spc="-200" dirty="0">
                <a:latin typeface="Times New Roman"/>
                <a:ea typeface="华文细黑"/>
                <a:cs typeface="Courier New"/>
              </a:rPr>
              <a:t>6)Cu</a:t>
            </a:r>
            <a:r>
              <a:rPr lang="zh-CN" altLang="zh-CN" sz="2800" kern="100" spc="-200" dirty="0">
                <a:latin typeface="Times New Roman"/>
                <a:ea typeface="华文细黑"/>
                <a:cs typeface="Times New Roman"/>
              </a:rPr>
              <a:t>溶于稀</a:t>
            </a:r>
            <a:r>
              <a:rPr lang="en-US" altLang="zh-CN" sz="2800" kern="100" spc="-200" dirty="0">
                <a:latin typeface="Times New Roman"/>
                <a:ea typeface="华文细黑"/>
                <a:cs typeface="Courier New"/>
              </a:rPr>
              <a:t>HNO</a:t>
            </a:r>
            <a:r>
              <a:rPr lang="en-US" altLang="zh-CN" sz="2800" kern="100" spc="-2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spc="-200" dirty="0">
                <a:latin typeface="Times New Roman"/>
                <a:ea typeface="华文细黑"/>
                <a:cs typeface="Times New Roman"/>
              </a:rPr>
              <a:t>的离子方程式为</a:t>
            </a:r>
            <a:r>
              <a:rPr lang="en-US" altLang="zh-CN" sz="2800" kern="100" spc="-200" dirty="0">
                <a:latin typeface="Times New Roman"/>
                <a:ea typeface="华文细黑"/>
                <a:cs typeface="Courier New"/>
              </a:rPr>
              <a:t>Cu</a:t>
            </a:r>
            <a:r>
              <a:rPr lang="zh-CN" altLang="zh-CN" sz="2800" kern="100" spc="-2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spc="-200" dirty="0">
                <a:latin typeface="Times New Roman"/>
                <a:ea typeface="华文细黑"/>
                <a:cs typeface="Courier New"/>
              </a:rPr>
              <a:t>2H</a:t>
            </a:r>
            <a:r>
              <a:rPr lang="zh-CN" altLang="zh-CN" sz="2800" kern="100" spc="-2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spc="-2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spc="-200" dirty="0" smtClean="0">
                <a:latin typeface="Times New Roman"/>
                <a:ea typeface="华文细黑"/>
                <a:cs typeface="Courier New"/>
              </a:rPr>
              <a:t>NO    ===</a:t>
            </a:r>
            <a:r>
              <a:rPr lang="en-US" altLang="zh-CN" sz="2800" kern="100" spc="-200" dirty="0">
                <a:latin typeface="Times New Roman"/>
                <a:ea typeface="华文细黑"/>
                <a:cs typeface="Courier New"/>
              </a:rPr>
              <a:t>Cu</a:t>
            </a:r>
            <a:r>
              <a:rPr lang="en-US" altLang="zh-CN" sz="2800" kern="100" spc="-200" baseline="30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spc="-2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spc="-2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spc="-200" dirty="0"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kern="100" spc="-2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spc="-200" dirty="0">
                <a:latin typeface="宋体"/>
                <a:ea typeface="华文细黑"/>
                <a:cs typeface="Times New Roman"/>
              </a:rPr>
              <a:t>↑</a:t>
            </a:r>
            <a:r>
              <a:rPr lang="zh-CN" altLang="zh-CN" sz="2800" kern="100" spc="-2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spc="-2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spc="-2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spc="-200" dirty="0">
                <a:latin typeface="Times New Roman"/>
                <a:ea typeface="华文细黑"/>
                <a:cs typeface="Courier New"/>
              </a:rPr>
              <a:t>O(</a:t>
            </a:r>
            <a:r>
              <a:rPr lang="zh-CN" altLang="zh-CN" sz="2800" kern="100" spc="-2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spc="-2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spc="-200" dirty="0">
              <a:latin typeface="宋体"/>
              <a:cs typeface="Courier New"/>
            </a:endParaRPr>
          </a:p>
          <a:p>
            <a:pPr algn="r">
              <a:lnSpc>
                <a:spcPct val="13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(2014·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江苏，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7A)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Cu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与稀硝酸反应产生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NO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b="1" kern="100" dirty="0" smtClean="0">
              <a:solidFill>
                <a:srgbClr val="FF0000"/>
              </a:solidFill>
              <a:latin typeface="Times New Roman"/>
              <a:ea typeface="华文细黑"/>
              <a:cs typeface="Courier New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(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7)NH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三种物质中，任意两种物质在一定条件下均能发生反应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r">
              <a:lnSpc>
                <a:spcPct val="13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(2014·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江苏，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8B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)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HNO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二者不能反应</a:t>
            </a:r>
            <a:r>
              <a:rPr lang="zh-CN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b="1" kern="100" dirty="0">
              <a:solidFill>
                <a:srgbClr val="FF0000"/>
              </a:solidFill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57311469"/>
              </p:ext>
            </p:extLst>
          </p:nvPr>
        </p:nvGraphicFramePr>
        <p:xfrm>
          <a:off x="7286588" y="2374431"/>
          <a:ext cx="450850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0550" name="文档" r:id="rId3" imgW="451474" imgH="647303" progId="Word.Document.12">
                  <p:embed/>
                </p:oleObj>
              </mc:Choice>
              <mc:Fallback>
                <p:oleObj name="文档" r:id="rId3" imgW="451474" imgH="647303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286588" y="2374431"/>
                        <a:ext cx="450850" cy="647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矩形 2"/>
          <p:cNvSpPr/>
          <p:nvPr/>
        </p:nvSpPr>
        <p:spPr>
          <a:xfrm>
            <a:off x="7391350" y="650510"/>
            <a:ext cx="69762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40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×</a:t>
            </a:r>
            <a:endParaRPr lang="zh-CN" altLang="en-US" sz="4000" b="1" kern="100" dirty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0876200" y="2321208"/>
            <a:ext cx="69762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40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×</a:t>
            </a:r>
            <a:endParaRPr lang="zh-CN" altLang="en-US" sz="4000" b="1" kern="100" dirty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10846" y="4546809"/>
            <a:ext cx="69762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40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×</a:t>
            </a:r>
            <a:endParaRPr lang="zh-CN" altLang="en-US" sz="4000" b="1" kern="100" dirty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19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9119542" y="45615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20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9621720" y="45615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1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0099756" y="45615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2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0528250" y="45615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3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11063758" y="45418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solidFill>
                <a:srgbClr val="0000FF"/>
              </a:solidFill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24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11492252" y="454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094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-25474" y="-146781"/>
            <a:ext cx="11275398" cy="768263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3200" kern="100" dirty="0">
                <a:latin typeface="Times New Roman"/>
                <a:ea typeface="华文细黑"/>
                <a:cs typeface="Courier New"/>
              </a:rPr>
              <a:t>6.(2013·</a:t>
            </a:r>
            <a:r>
              <a:rPr lang="zh-CN" altLang="zh-CN" sz="3200" kern="100" dirty="0">
                <a:latin typeface="Times New Roman"/>
                <a:ea typeface="华文细黑"/>
                <a:cs typeface="Times New Roman"/>
              </a:rPr>
              <a:t>大纲全国卷，</a:t>
            </a:r>
            <a:r>
              <a:rPr lang="en-US" altLang="zh-CN" sz="3200" kern="100" dirty="0">
                <a:latin typeface="Times New Roman"/>
                <a:ea typeface="华文细黑"/>
                <a:cs typeface="Courier New"/>
              </a:rPr>
              <a:t>28)</a:t>
            </a:r>
            <a:r>
              <a:rPr lang="zh-CN" altLang="zh-CN" sz="3200" kern="100" dirty="0">
                <a:latin typeface="Times New Roman"/>
                <a:ea typeface="华文细黑"/>
                <a:cs typeface="Times New Roman"/>
              </a:rPr>
              <a:t>制备氮化镁的装置示意图如下：</a:t>
            </a:r>
            <a:endParaRPr lang="zh-CN" altLang="zh-CN" sz="1100" kern="100" dirty="0">
              <a:effectLst/>
              <a:latin typeface="宋体"/>
              <a:cs typeface="Courier New"/>
            </a:endParaRPr>
          </a:p>
        </p:txBody>
      </p:sp>
      <p:pic>
        <p:nvPicPr>
          <p:cNvPr id="191490" name="Picture 2" descr="95C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669" y="1125538"/>
            <a:ext cx="9958537" cy="49684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" name="直接箭头连接符 2"/>
          <p:cNvCxnSpPr/>
          <p:nvPr/>
        </p:nvCxnSpPr>
        <p:spPr>
          <a:xfrm>
            <a:off x="8759502" y="2133650"/>
            <a:ext cx="0" cy="792088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535366" y="1538422"/>
            <a:ext cx="269817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再加一个浓</a:t>
            </a:r>
            <a:r>
              <a:rPr lang="zh-CN" altLang="en-US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硫酸</a:t>
            </a:r>
            <a:endParaRPr lang="zh-CN" altLang="en-US" sz="2800" b="1" kern="100" dirty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8903518" y="1989634"/>
            <a:ext cx="269474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防止外界水蒸气进入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E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中</a:t>
            </a:r>
            <a:endParaRPr lang="zh-CN" altLang="en-US" sz="2800" b="1" kern="100" dirty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162476" y="2186494"/>
            <a:ext cx="56457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N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2</a:t>
            </a:r>
            <a:endParaRPr lang="zh-CN" altLang="en-US" sz="2800" b="1" kern="100" baseline="-25000" dirty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</p:txBody>
      </p:sp>
      <p:cxnSp>
        <p:nvCxnSpPr>
          <p:cNvPr id="5" name="直接箭头连接符 4"/>
          <p:cNvCxnSpPr/>
          <p:nvPr/>
        </p:nvCxnSpPr>
        <p:spPr>
          <a:xfrm>
            <a:off x="4006974" y="2781722"/>
            <a:ext cx="864096" cy="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6043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432943" y="3387422"/>
            <a:ext cx="11275398" cy="3354740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回答下列问题：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(1)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检查装置气密性的方法是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_____________________________________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__________________________________________________________________________________________________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的名称是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的名称是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33974" y="3955768"/>
            <a:ext cx="11120877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                                                 </a:t>
            </a:r>
            <a:r>
              <a:rPr lang="zh-CN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关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闭分液漏斗活塞，并在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G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中加入水，微热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b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，这时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G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中有气泡冒出，停止加热冷却后，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G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中插在溶液里的玻璃管形成一段稳定的水柱，则气密性良好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9010501" y="5429836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分液漏斗</a:t>
            </a:r>
            <a:endParaRPr lang="zh-CN" altLang="en-US" sz="2800" b="1" kern="100" dirty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677318" y="6056700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圆底烧瓶</a:t>
            </a:r>
            <a:endParaRPr lang="zh-CN" altLang="en-US" sz="2800" b="1" kern="100" dirty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4" name="Picture 2" descr="95C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8524" y="52818"/>
            <a:ext cx="7923226" cy="3953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88824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406574" y="1485578"/>
            <a:ext cx="11388152" cy="2277522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(3)C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的作用是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____________________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的作用是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，是否可以把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的位置对调并说明理由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lvl="0" algn="just">
              <a:lnSpc>
                <a:spcPct val="200000"/>
              </a:lnSpc>
            </a:pPr>
            <a:r>
              <a:rPr lang="en-US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(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4)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写出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E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中发生反应的化学方程式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___________________</a:t>
            </a:r>
            <a:r>
              <a:rPr lang="zh-CN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>
              <a:solidFill>
                <a:prstClr val="black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659068" y="1598217"/>
            <a:ext cx="365677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除去氧气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(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及氮氧化物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)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8507665" y="1585517"/>
            <a:ext cx="19800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除去水蒸气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6025132" y="2208189"/>
            <a:ext cx="48526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不能，对调后无法除去水蒸气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51049007"/>
              </p:ext>
            </p:extLst>
          </p:nvPr>
        </p:nvGraphicFramePr>
        <p:xfrm>
          <a:off x="5970512" y="2731409"/>
          <a:ext cx="3221038" cy="850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3634" name="文档" r:id="rId3" imgW="3228824" imgH="849617" progId="Word.Document.12">
                  <p:embed/>
                </p:oleObj>
              </mc:Choice>
              <mc:Fallback>
                <p:oleObj name="文档" r:id="rId3" imgW="3228824" imgH="849617" progId="Word.Document.12">
                  <p:embed/>
                  <p:pic>
                    <p:nvPicPr>
                      <p:cNvPr id="0" name="对象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70512" y="2731409"/>
                        <a:ext cx="3221038" cy="850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矩形 14"/>
          <p:cNvSpPr/>
          <p:nvPr/>
        </p:nvSpPr>
        <p:spPr>
          <a:xfrm>
            <a:off x="372338" y="-1598"/>
            <a:ext cx="10835436" cy="1631192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写出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反应制备氮气的化学方程式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</a:t>
            </a:r>
          </a:p>
          <a:p>
            <a:pPr algn="just">
              <a:lnSpc>
                <a:spcPct val="20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8864356" y="57710"/>
            <a:ext cx="180369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(NH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</a:rPr>
              <a:t>4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)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</a:rPr>
              <a:t>2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SO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</a:rPr>
              <a:t>4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graphicFrame>
        <p:nvGraphicFramePr>
          <p:cNvPr id="17" name="对象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26057494"/>
              </p:ext>
            </p:extLst>
          </p:nvPr>
        </p:nvGraphicFramePr>
        <p:xfrm>
          <a:off x="558036" y="651286"/>
          <a:ext cx="6103938" cy="952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3635" name="文档" r:id="rId5" imgW="6115420" imgH="950922" progId="Word.Document.12">
                  <p:embed/>
                </p:oleObj>
              </mc:Choice>
              <mc:Fallback>
                <p:oleObj name="文档" r:id="rId5" imgW="6115420" imgH="950922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58036" y="651286"/>
                        <a:ext cx="6103938" cy="952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矩形 17"/>
          <p:cNvSpPr/>
          <p:nvPr/>
        </p:nvSpPr>
        <p:spPr>
          <a:xfrm>
            <a:off x="406574" y="3645818"/>
            <a:ext cx="11275398" cy="3354740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(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5)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请用化学方法确定是否有氮化镁生成，并检验是否含有未反应的镁，写出实验操作及现象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____________________________________________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__________________________________________________________________________________________________________________________________________________________________________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latin typeface="宋体"/>
              <a:cs typeface="Courier New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521274" y="4239564"/>
            <a:ext cx="11120877" cy="2677656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kern="100" dirty="0" smtClean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                                    </a:t>
            </a:r>
            <a:r>
              <a:rPr lang="zh-CN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取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少量产物于试管中，加入少量蒸馏水，试管底部有沉淀生成，可闻到刺激性氨味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(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或把湿润的红色石蕊试纸放在管口，试纸变蓝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)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，证明产物中含有氮化镁；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弃去上层清液，加入盐酸，若观察到有气泡产生，则证明产物中还含有未反应的镁</a:t>
            </a:r>
            <a:endParaRPr lang="zh-CN" altLang="en-US" sz="2800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8824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7" grpId="0"/>
      <p:bldP spid="16" grpId="0"/>
      <p:bldP spid="22" grpId="0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"/>
          <p:cNvSpPr txBox="1"/>
          <p:nvPr/>
        </p:nvSpPr>
        <p:spPr>
          <a:xfrm>
            <a:off x="3907484" y="2610411"/>
            <a:ext cx="4288353" cy="132343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/>
                <a:ea typeface="微软雅黑"/>
              </a:rPr>
              <a:t>练出高分</a:t>
            </a:r>
            <a:endParaRPr kumimoji="0" lang="zh-CN" altLang="en-US" sz="80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2202841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79744" y="824806"/>
            <a:ext cx="11232086" cy="3970318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11.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有一稀硫酸和稀硝酸的混合酸，其中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的物质的量浓度分别是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4 mol·L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1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 mol·L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1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，取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10 mL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此混合酸，向其中加入过量的铁粉，待反应结束后，可产生标准状况下的气体的体积为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设反应中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被还原成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NO)(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A.0.448 L 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				B.0.672 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L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C.0.896 L 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				D.0.224 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L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47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5207897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48" name="Rectangle 21">
            <a:hlinkClick r:id="" action="ppaction://noaction"/>
          </p:cNvPr>
          <p:cNvSpPr>
            <a:spLocks noChangeArrowheads="1"/>
          </p:cNvSpPr>
          <p:nvPr/>
        </p:nvSpPr>
        <p:spPr bwMode="auto">
          <a:xfrm>
            <a:off x="5641820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49" name="Rectangle 21">
            <a:hlinkClick r:id="" action="ppaction://noaction"/>
          </p:cNvPr>
          <p:cNvSpPr>
            <a:spLocks noChangeArrowheads="1"/>
          </p:cNvSpPr>
          <p:nvPr/>
        </p:nvSpPr>
        <p:spPr bwMode="auto">
          <a:xfrm>
            <a:off x="6075743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50" name="Rectangle 21">
            <a:hlinkClick r:id="" action="ppaction://noaction"/>
          </p:cNvPr>
          <p:cNvSpPr>
            <a:spLocks noChangeArrowheads="1"/>
          </p:cNvSpPr>
          <p:nvPr/>
        </p:nvSpPr>
        <p:spPr bwMode="auto">
          <a:xfrm>
            <a:off x="6509666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51" name="Rectangle 21">
            <a:hlinkClick r:id="" action="ppaction://noaction"/>
          </p:cNvPr>
          <p:cNvSpPr>
            <a:spLocks noChangeArrowheads="1"/>
          </p:cNvSpPr>
          <p:nvPr/>
        </p:nvSpPr>
        <p:spPr bwMode="auto">
          <a:xfrm>
            <a:off x="6943589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52" name="Rectangle 21">
            <a:hlinkClick r:id="" action="ppaction://noaction"/>
          </p:cNvPr>
          <p:cNvSpPr>
            <a:spLocks noChangeArrowheads="1"/>
          </p:cNvSpPr>
          <p:nvPr/>
        </p:nvSpPr>
        <p:spPr bwMode="auto">
          <a:xfrm>
            <a:off x="7377512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53" name="Rectangle 21">
            <a:hlinkClick r:id="" action="ppaction://noaction"/>
          </p:cNvPr>
          <p:cNvSpPr>
            <a:spLocks noChangeArrowheads="1"/>
          </p:cNvSpPr>
          <p:nvPr/>
        </p:nvSpPr>
        <p:spPr bwMode="auto">
          <a:xfrm>
            <a:off x="7811435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54" name="Rectangle 21">
            <a:hlinkClick r:id="" action="ppaction://noaction"/>
          </p:cNvPr>
          <p:cNvSpPr>
            <a:spLocks noChangeArrowheads="1"/>
          </p:cNvSpPr>
          <p:nvPr/>
        </p:nvSpPr>
        <p:spPr bwMode="auto">
          <a:xfrm>
            <a:off x="8245358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55" name="Rectangle 21">
            <a:hlinkClick r:id="" action="ppaction://noaction"/>
          </p:cNvPr>
          <p:cNvSpPr>
            <a:spLocks noChangeArrowheads="1"/>
          </p:cNvSpPr>
          <p:nvPr/>
        </p:nvSpPr>
        <p:spPr bwMode="auto">
          <a:xfrm>
            <a:off x="8679281" y="4541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56" name="Rectangle 21">
            <a:hlinkClick r:id="" action="ppaction://noaction"/>
          </p:cNvPr>
          <p:cNvSpPr>
            <a:spLocks noChangeArrowheads="1"/>
          </p:cNvSpPr>
          <p:nvPr/>
        </p:nvSpPr>
        <p:spPr bwMode="auto">
          <a:xfrm>
            <a:off x="9191550" y="4541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57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9816009" y="4541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58" name="Rectangle 21">
            <a:hlinkClick r:id="" action="ppaction://noaction"/>
          </p:cNvPr>
          <p:cNvSpPr>
            <a:spLocks noChangeArrowheads="1"/>
          </p:cNvSpPr>
          <p:nvPr/>
        </p:nvSpPr>
        <p:spPr bwMode="auto">
          <a:xfrm>
            <a:off x="10409370" y="4541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59" name="Rectangle 21">
            <a:hlinkClick r:id="" action="ppaction://noaction"/>
          </p:cNvPr>
          <p:cNvSpPr>
            <a:spLocks noChangeArrowheads="1"/>
          </p:cNvSpPr>
          <p:nvPr/>
        </p:nvSpPr>
        <p:spPr bwMode="auto">
          <a:xfrm>
            <a:off x="11042120" y="4541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60" name="Rectangle 21">
            <a:hlinkClick r:id="" action="ppaction://noaction"/>
          </p:cNvPr>
          <p:cNvSpPr>
            <a:spLocks noChangeArrowheads="1"/>
          </p:cNvSpPr>
          <p:nvPr/>
        </p:nvSpPr>
        <p:spPr bwMode="auto">
          <a:xfrm>
            <a:off x="11616857" y="4541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sp>
        <p:nvSpPr>
          <p:cNvPr id="18" name="矩形 17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733634" y="2565698"/>
            <a:ext cx="561372" cy="9794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44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B</a:t>
            </a:r>
            <a:endParaRPr lang="zh-CN" altLang="zh-CN" sz="4400" b="1" kern="100" dirty="0">
              <a:solidFill>
                <a:srgbClr val="FF0000"/>
              </a:solidFill>
              <a:latin typeface="宋体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908612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9953822"/>
              </p:ext>
            </p:extLst>
          </p:nvPr>
        </p:nvGraphicFramePr>
        <p:xfrm>
          <a:off x="495300" y="981522"/>
          <a:ext cx="11188700" cy="2413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020" name="文档" r:id="rId3" imgW="11190457" imgH="2421226" progId="Word.Document.12">
                  <p:embed/>
                </p:oleObj>
              </mc:Choice>
              <mc:Fallback>
                <p:oleObj name="文档" r:id="rId3" imgW="11190457" imgH="2421226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95300" y="981522"/>
                        <a:ext cx="11188700" cy="2413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矩形 2"/>
          <p:cNvSpPr/>
          <p:nvPr/>
        </p:nvSpPr>
        <p:spPr>
          <a:xfrm>
            <a:off x="373316" y="3309154"/>
            <a:ext cx="11639246" cy="2677656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因为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过量的铁还可以和溶液中过量的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反应产生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，即有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Fe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2H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spc="-80" dirty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=Fe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↑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，生成的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0.224 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所以气体体积共计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0.672 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，应选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答案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B</a:t>
            </a:r>
            <a:endParaRPr lang="zh-CN" altLang="zh-CN" sz="2800" kern="100" dirty="0">
              <a:effectLst/>
              <a:latin typeface="宋体"/>
              <a:cs typeface="Courier New"/>
            </a:endParaRPr>
          </a:p>
        </p:txBody>
      </p:sp>
      <p:sp>
        <p:nvSpPr>
          <p:cNvPr id="19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5207897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20" name="Rectangle 21">
            <a:hlinkClick r:id="" action="ppaction://noaction"/>
          </p:cNvPr>
          <p:cNvSpPr>
            <a:spLocks noChangeArrowheads="1"/>
          </p:cNvSpPr>
          <p:nvPr/>
        </p:nvSpPr>
        <p:spPr bwMode="auto">
          <a:xfrm>
            <a:off x="5641820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1" name="Rectangle 21">
            <a:hlinkClick r:id="" action="ppaction://noaction"/>
          </p:cNvPr>
          <p:cNvSpPr>
            <a:spLocks noChangeArrowheads="1"/>
          </p:cNvSpPr>
          <p:nvPr/>
        </p:nvSpPr>
        <p:spPr bwMode="auto">
          <a:xfrm>
            <a:off x="6075743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2" name="Rectangle 21">
            <a:hlinkClick r:id="" action="ppaction://noaction"/>
          </p:cNvPr>
          <p:cNvSpPr>
            <a:spLocks noChangeArrowheads="1"/>
          </p:cNvSpPr>
          <p:nvPr/>
        </p:nvSpPr>
        <p:spPr bwMode="auto">
          <a:xfrm>
            <a:off x="6509666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3" name="Rectangle 21">
            <a:hlinkClick r:id="" action="ppaction://noaction"/>
          </p:cNvPr>
          <p:cNvSpPr>
            <a:spLocks noChangeArrowheads="1"/>
          </p:cNvSpPr>
          <p:nvPr/>
        </p:nvSpPr>
        <p:spPr bwMode="auto">
          <a:xfrm>
            <a:off x="6943589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4" name="Rectangle 21">
            <a:hlinkClick r:id="" action="ppaction://noaction"/>
          </p:cNvPr>
          <p:cNvSpPr>
            <a:spLocks noChangeArrowheads="1"/>
          </p:cNvSpPr>
          <p:nvPr/>
        </p:nvSpPr>
        <p:spPr bwMode="auto">
          <a:xfrm>
            <a:off x="7377512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5" name="Rectangle 21">
            <a:hlinkClick r:id="" action="ppaction://noaction"/>
          </p:cNvPr>
          <p:cNvSpPr>
            <a:spLocks noChangeArrowheads="1"/>
          </p:cNvSpPr>
          <p:nvPr/>
        </p:nvSpPr>
        <p:spPr bwMode="auto">
          <a:xfrm>
            <a:off x="7811435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26" name="Rectangle 21">
            <a:hlinkClick r:id="" action="ppaction://noaction"/>
          </p:cNvPr>
          <p:cNvSpPr>
            <a:spLocks noChangeArrowheads="1"/>
          </p:cNvSpPr>
          <p:nvPr/>
        </p:nvSpPr>
        <p:spPr bwMode="auto">
          <a:xfrm>
            <a:off x="8245358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27" name="Rectangle 21">
            <a:hlinkClick r:id="" action="ppaction://noaction"/>
          </p:cNvPr>
          <p:cNvSpPr>
            <a:spLocks noChangeArrowheads="1"/>
          </p:cNvSpPr>
          <p:nvPr/>
        </p:nvSpPr>
        <p:spPr bwMode="auto">
          <a:xfrm>
            <a:off x="8679281" y="4541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28" name="Rectangle 21">
            <a:hlinkClick r:id="" action="ppaction://noaction"/>
          </p:cNvPr>
          <p:cNvSpPr>
            <a:spLocks noChangeArrowheads="1"/>
          </p:cNvSpPr>
          <p:nvPr/>
        </p:nvSpPr>
        <p:spPr bwMode="auto">
          <a:xfrm>
            <a:off x="9191550" y="4541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29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9816009" y="4541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30" name="Rectangle 21">
            <a:hlinkClick r:id="" action="ppaction://noaction"/>
          </p:cNvPr>
          <p:cNvSpPr>
            <a:spLocks noChangeArrowheads="1"/>
          </p:cNvSpPr>
          <p:nvPr/>
        </p:nvSpPr>
        <p:spPr bwMode="auto">
          <a:xfrm>
            <a:off x="10409370" y="4541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1" name="Rectangle 21">
            <a:hlinkClick r:id="" action="ppaction://noaction"/>
          </p:cNvPr>
          <p:cNvSpPr>
            <a:spLocks noChangeArrowheads="1"/>
          </p:cNvSpPr>
          <p:nvPr/>
        </p:nvSpPr>
        <p:spPr bwMode="auto">
          <a:xfrm>
            <a:off x="11042120" y="4541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2" name="Rectangle 21">
            <a:hlinkClick r:id="" action="ppaction://noaction"/>
          </p:cNvPr>
          <p:cNvSpPr>
            <a:spLocks noChangeArrowheads="1"/>
          </p:cNvSpPr>
          <p:nvPr/>
        </p:nvSpPr>
        <p:spPr bwMode="auto">
          <a:xfrm>
            <a:off x="11616857" y="4541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530597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7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7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7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6_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基本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>
          <a:solidFill>
            <a:srgbClr val="FF000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8010</TotalTime>
  <Words>5736</Words>
  <Application>Microsoft Office PowerPoint</Application>
  <PresentationFormat>自定义</PresentationFormat>
  <Paragraphs>1084</Paragraphs>
  <Slides>99</Slides>
  <Notes>3</Notes>
  <HiddenSlides>0</HiddenSlides>
  <MMClips>0</MMClips>
  <ScaleCrop>false</ScaleCrop>
  <HeadingPairs>
    <vt:vector size="6" baseType="variant"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99</vt:i4>
      </vt:variant>
    </vt:vector>
  </HeadingPairs>
  <TitlesOfParts>
    <vt:vector size="101" baseType="lpstr">
      <vt:lpstr>6_Office 主题</vt:lpstr>
      <vt:lpstr>文档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USER</cp:lastModifiedBy>
  <cp:revision>956</cp:revision>
  <dcterms:created xsi:type="dcterms:W3CDTF">2014-11-27T01:03:08Z</dcterms:created>
  <dcterms:modified xsi:type="dcterms:W3CDTF">2016-10-26T02:23:29Z</dcterms:modified>
</cp:coreProperties>
</file>